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73" r:id="rId4"/>
    <p:sldId id="267" r:id="rId5"/>
    <p:sldId id="258" r:id="rId6"/>
    <p:sldId id="259" r:id="rId7"/>
    <p:sldId id="260" r:id="rId8"/>
    <p:sldId id="261" r:id="rId9"/>
    <p:sldId id="262" r:id="rId10"/>
    <p:sldId id="263" r:id="rId11"/>
    <p:sldId id="264" r:id="rId12"/>
    <p:sldId id="265" r:id="rId13"/>
    <p:sldId id="266" r:id="rId14"/>
    <p:sldId id="269" r:id="rId15"/>
    <p:sldId id="270" r:id="rId16"/>
    <p:sldId id="271" r:id="rId17"/>
    <p:sldId id="272" r:id="rId18"/>
  </p:sldIdLst>
  <p:sldSz cx="12192000" cy="6858000"/>
  <p:notesSz cx="6858000" cy="9144000"/>
  <p:embeddedFontLst>
    <p:embeddedFont>
      <p:font typeface="Lao UI" panose="020B0502040204020203" pitchFamily="34" charset="0"/>
      <p:regular r:id="rId20"/>
      <p:bold r:id="rId21"/>
    </p:embeddedFont>
    <p:embeddedFont>
      <p:font typeface="Lato" panose="020F0502020204030203" pitchFamily="34" charset="0"/>
      <p:regular r:id="rId22"/>
      <p:bold r:id="rId23"/>
      <p:italic r:id="rId24"/>
      <p:boldItalic r:id="rId25"/>
    </p:embeddedFont>
    <p:embeddedFont>
      <p:font typeface="Poppins" panose="00000500000000000000" pitchFamily="2" charset="0"/>
      <p:regular r:id="rId26"/>
      <p:bold r:id="rId27"/>
      <p:italic r:id="rId28"/>
      <p:boldItalic r:id="rId29"/>
    </p:embeddedFont>
    <p:embeddedFont>
      <p:font typeface="Poppins SemiBold" panose="000007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706" autoAdjust="0"/>
  </p:normalViewPr>
  <p:slideViewPr>
    <p:cSldViewPr snapToGrid="0">
      <p:cViewPr>
        <p:scale>
          <a:sx n="100" d="100"/>
          <a:sy n="100" d="100"/>
        </p:scale>
        <p:origin x="-14" y="-41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bf72826dee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g3bf72826dee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bf72826dee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g3bf72826dee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bf72826dee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g3bf72826dee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a:extLst>
            <a:ext uri="{FF2B5EF4-FFF2-40B4-BE49-F238E27FC236}">
              <a16:creationId xmlns:a16="http://schemas.microsoft.com/office/drawing/2014/main" id="{9D848012-BBC7-1BEB-E71D-B7EFD91A51AF}"/>
            </a:ext>
          </a:extLst>
        </p:cNvPr>
        <p:cNvGrpSpPr/>
        <p:nvPr/>
      </p:nvGrpSpPr>
      <p:grpSpPr>
        <a:xfrm>
          <a:off x="0" y="0"/>
          <a:ext cx="0" cy="0"/>
          <a:chOff x="0" y="0"/>
          <a:chExt cx="0" cy="0"/>
        </a:xfrm>
      </p:grpSpPr>
      <p:sp>
        <p:nvSpPr>
          <p:cNvPr id="336" name="Google Shape;336;g3bf72826dee_0_282:notes">
            <a:extLst>
              <a:ext uri="{FF2B5EF4-FFF2-40B4-BE49-F238E27FC236}">
                <a16:creationId xmlns:a16="http://schemas.microsoft.com/office/drawing/2014/main" id="{224DF27D-9D1E-7B7B-2087-19E5528ADF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g3bf72826dee_0_282:notes">
            <a:extLst>
              <a:ext uri="{FF2B5EF4-FFF2-40B4-BE49-F238E27FC236}">
                <a16:creationId xmlns:a16="http://schemas.microsoft.com/office/drawing/2014/main" id="{6A2428F1-8AD2-A98C-A921-BBD4D8178B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116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a:extLst>
            <a:ext uri="{FF2B5EF4-FFF2-40B4-BE49-F238E27FC236}">
              <a16:creationId xmlns:a16="http://schemas.microsoft.com/office/drawing/2014/main" id="{92CA74D6-BB1F-09B5-6FCB-860DDEF12413}"/>
            </a:ext>
          </a:extLst>
        </p:cNvPr>
        <p:cNvGrpSpPr/>
        <p:nvPr/>
      </p:nvGrpSpPr>
      <p:grpSpPr>
        <a:xfrm>
          <a:off x="0" y="0"/>
          <a:ext cx="0" cy="0"/>
          <a:chOff x="0" y="0"/>
          <a:chExt cx="0" cy="0"/>
        </a:xfrm>
      </p:grpSpPr>
      <p:sp>
        <p:nvSpPr>
          <p:cNvPr id="336" name="Google Shape;336;g3bf72826dee_0_282:notes">
            <a:extLst>
              <a:ext uri="{FF2B5EF4-FFF2-40B4-BE49-F238E27FC236}">
                <a16:creationId xmlns:a16="http://schemas.microsoft.com/office/drawing/2014/main" id="{13E95547-1A4D-6631-9AEA-7306FDDB37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g3bf72826dee_0_282:notes">
            <a:extLst>
              <a:ext uri="{FF2B5EF4-FFF2-40B4-BE49-F238E27FC236}">
                <a16:creationId xmlns:a16="http://schemas.microsoft.com/office/drawing/2014/main" id="{D4FBD58F-97A2-321B-412A-FB7B1ECD76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2800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a:extLst>
            <a:ext uri="{FF2B5EF4-FFF2-40B4-BE49-F238E27FC236}">
              <a16:creationId xmlns:a16="http://schemas.microsoft.com/office/drawing/2014/main" id="{7FD61FFC-36C3-C1C8-D69B-714FB6FFDD53}"/>
            </a:ext>
          </a:extLst>
        </p:cNvPr>
        <p:cNvGrpSpPr/>
        <p:nvPr/>
      </p:nvGrpSpPr>
      <p:grpSpPr>
        <a:xfrm>
          <a:off x="0" y="0"/>
          <a:ext cx="0" cy="0"/>
          <a:chOff x="0" y="0"/>
          <a:chExt cx="0" cy="0"/>
        </a:xfrm>
      </p:grpSpPr>
      <p:sp>
        <p:nvSpPr>
          <p:cNvPr id="336" name="Google Shape;336;g3bf72826dee_0_282:notes">
            <a:extLst>
              <a:ext uri="{FF2B5EF4-FFF2-40B4-BE49-F238E27FC236}">
                <a16:creationId xmlns:a16="http://schemas.microsoft.com/office/drawing/2014/main" id="{64C07FA7-6918-B607-AB80-865C3B410F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g3bf72826dee_0_282:notes">
            <a:extLst>
              <a:ext uri="{FF2B5EF4-FFF2-40B4-BE49-F238E27FC236}">
                <a16:creationId xmlns:a16="http://schemas.microsoft.com/office/drawing/2014/main" id="{7D0E6A3E-8436-0AD4-48F1-C046BF10F5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3687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a:extLst>
            <a:ext uri="{FF2B5EF4-FFF2-40B4-BE49-F238E27FC236}">
              <a16:creationId xmlns:a16="http://schemas.microsoft.com/office/drawing/2014/main" id="{4CFB8B2E-F72B-0140-45A5-168C6F2D1514}"/>
            </a:ext>
          </a:extLst>
        </p:cNvPr>
        <p:cNvGrpSpPr/>
        <p:nvPr/>
      </p:nvGrpSpPr>
      <p:grpSpPr>
        <a:xfrm>
          <a:off x="0" y="0"/>
          <a:ext cx="0" cy="0"/>
          <a:chOff x="0" y="0"/>
          <a:chExt cx="0" cy="0"/>
        </a:xfrm>
      </p:grpSpPr>
      <p:sp>
        <p:nvSpPr>
          <p:cNvPr id="336" name="Google Shape;336;g3bf72826dee_0_282:notes">
            <a:extLst>
              <a:ext uri="{FF2B5EF4-FFF2-40B4-BE49-F238E27FC236}">
                <a16:creationId xmlns:a16="http://schemas.microsoft.com/office/drawing/2014/main" id="{378F0185-BC0C-6D48-38CF-CAD05C0399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g3bf72826dee_0_282:notes">
            <a:extLst>
              <a:ext uri="{FF2B5EF4-FFF2-40B4-BE49-F238E27FC236}">
                <a16:creationId xmlns:a16="http://schemas.microsoft.com/office/drawing/2014/main" id="{A18E98DC-7FFB-5B5A-CA59-AFC1F35D25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450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a:extLst>
            <a:ext uri="{FF2B5EF4-FFF2-40B4-BE49-F238E27FC236}">
              <a16:creationId xmlns:a16="http://schemas.microsoft.com/office/drawing/2014/main" id="{AE151428-375B-30CD-2E34-FF3CE2E3B8B5}"/>
            </a:ext>
          </a:extLst>
        </p:cNvPr>
        <p:cNvGrpSpPr/>
        <p:nvPr/>
      </p:nvGrpSpPr>
      <p:grpSpPr>
        <a:xfrm>
          <a:off x="0" y="0"/>
          <a:ext cx="0" cy="0"/>
          <a:chOff x="0" y="0"/>
          <a:chExt cx="0" cy="0"/>
        </a:xfrm>
      </p:grpSpPr>
      <p:sp>
        <p:nvSpPr>
          <p:cNvPr id="336" name="Google Shape;336;g3bf72826dee_0_282:notes">
            <a:extLst>
              <a:ext uri="{FF2B5EF4-FFF2-40B4-BE49-F238E27FC236}">
                <a16:creationId xmlns:a16="http://schemas.microsoft.com/office/drawing/2014/main" id="{9B93C7B9-542D-DB0E-611D-784503FDD2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g3bf72826dee_0_282:notes">
            <a:extLst>
              <a:ext uri="{FF2B5EF4-FFF2-40B4-BE49-F238E27FC236}">
                <a16:creationId xmlns:a16="http://schemas.microsoft.com/office/drawing/2014/main" id="{05ACD12F-9697-3B5F-0512-B879327BE0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0573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A73FF765-A1FF-2257-7250-BCF4E962B439}"/>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3BEBF3A1-BF00-C9FA-4758-8157D3601F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a:extLst>
              <a:ext uri="{FF2B5EF4-FFF2-40B4-BE49-F238E27FC236}">
                <a16:creationId xmlns:a16="http://schemas.microsoft.com/office/drawing/2014/main" id="{D93F40D9-41BB-05C8-D11D-48F1AF729B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6889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8B3834CB-F9E9-692D-406B-F0885F4FD6D1}"/>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29F6D4AF-EF05-9CC1-D1FF-8D3F8A9F4D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a:extLst>
              <a:ext uri="{FF2B5EF4-FFF2-40B4-BE49-F238E27FC236}">
                <a16:creationId xmlns:a16="http://schemas.microsoft.com/office/drawing/2014/main" id="{3C08F93D-A43C-EAD3-6766-550D9C580C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7984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bf72826de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3bf72826de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bf72826dee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g3bf72826dee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bf72826dee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3bf72826dee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bf72826dee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3bf72826dee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9.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2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6.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172A"/>
        </a:solidFill>
        <a:effectLst/>
      </p:bgPr>
    </p:bg>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l="386" r="386"/>
          <a:stretch/>
        </p:blipFill>
        <p:spPr>
          <a:xfrm>
            <a:off x="0" y="0"/>
            <a:ext cx="12192000" cy="6863581"/>
          </a:xfrm>
          <a:prstGeom prst="rect">
            <a:avLst/>
          </a:prstGeom>
          <a:noFill/>
          <a:ln>
            <a:noFill/>
          </a:ln>
        </p:spPr>
      </p:pic>
      <p:sp>
        <p:nvSpPr>
          <p:cNvPr id="85" name="Google Shape;85;p13"/>
          <p:cNvSpPr txBox="1"/>
          <p:nvPr/>
        </p:nvSpPr>
        <p:spPr>
          <a:xfrm>
            <a:off x="524917" y="2315799"/>
            <a:ext cx="4792161" cy="73866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800" b="1" i="0" u="none" strike="noStrike" cap="none">
                <a:solidFill>
                  <a:srgbClr val="38BDF8"/>
                </a:solidFill>
                <a:latin typeface="+mj-lt"/>
                <a:ea typeface="Poppins"/>
                <a:cs typeface="Poppins"/>
                <a:sym typeface="Poppins"/>
              </a:rPr>
              <a:t>LEGAL EASE</a:t>
            </a:r>
            <a:endParaRPr>
              <a:latin typeface="+mj-lt"/>
            </a:endParaRPr>
          </a:p>
        </p:txBody>
      </p:sp>
      <p:sp>
        <p:nvSpPr>
          <p:cNvPr id="86" name="Google Shape;86;p13"/>
          <p:cNvSpPr txBox="1"/>
          <p:nvPr/>
        </p:nvSpPr>
        <p:spPr>
          <a:xfrm>
            <a:off x="361841" y="3250613"/>
            <a:ext cx="5118315" cy="603242"/>
          </a:xfrm>
          <a:prstGeom prst="rect">
            <a:avLst/>
          </a:prstGeom>
          <a:noFill/>
          <a:ln>
            <a:noFill/>
          </a:ln>
        </p:spPr>
        <p:txBody>
          <a:bodyPr spcFirstLastPara="1" wrap="square" lIns="0" tIns="0" rIns="0" bIns="0" anchor="t" anchorCtr="0">
            <a:spAutoFit/>
          </a:bodyPr>
          <a:lstStyle/>
          <a:p>
            <a:pPr lvl="0" algn="ctr">
              <a:lnSpc>
                <a:spcPct val="139925"/>
              </a:lnSpc>
            </a:pPr>
            <a:r>
              <a:rPr lang="en-US">
                <a:solidFill>
                  <a:schemeClr val="bg1"/>
                </a:solidFill>
                <a:latin typeface="Lao UI" panose="020B0502040204020203" pitchFamily="34" charset="0"/>
                <a:cs typeface="Lao UI" panose="020B0502040204020203" pitchFamily="34" charset="0"/>
              </a:rPr>
              <a:t>A centralized platform helping you find the right legal experts, view verified profiles, and book appointments in seconds.</a:t>
            </a:r>
            <a:endParaRPr>
              <a:solidFill>
                <a:schemeClr val="bg1"/>
              </a:solidFill>
              <a:latin typeface="Lao UI" panose="020B0502040204020203" pitchFamily="34" charset="0"/>
              <a:cs typeface="Lao UI"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172A"/>
        </a:solidFill>
        <a:effectLst/>
      </p:bgPr>
    </p:bg>
    <p:spTree>
      <p:nvGrpSpPr>
        <p:cNvPr id="1" name="Shape 280"/>
        <p:cNvGrpSpPr/>
        <p:nvPr/>
      </p:nvGrpSpPr>
      <p:grpSpPr>
        <a:xfrm>
          <a:off x="0" y="0"/>
          <a:ext cx="0" cy="0"/>
          <a:chOff x="0" y="0"/>
          <a:chExt cx="0" cy="0"/>
        </a:xfrm>
      </p:grpSpPr>
      <p:pic>
        <p:nvPicPr>
          <p:cNvPr id="281" name="Google Shape;281;p20"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83" name="Google Shape;283;p20" descr="image.png"/>
          <p:cNvPicPr preferRelativeResize="0"/>
          <p:nvPr/>
        </p:nvPicPr>
        <p:blipFill rotWithShape="1">
          <a:blip r:embed="rId4">
            <a:alphaModFix/>
          </a:blip>
          <a:srcRect/>
          <a:stretch/>
        </p:blipFill>
        <p:spPr>
          <a:xfrm>
            <a:off x="224382" y="2775631"/>
            <a:ext cx="5690008" cy="2140318"/>
          </a:xfrm>
          <a:prstGeom prst="rect">
            <a:avLst/>
          </a:prstGeom>
          <a:noFill/>
          <a:ln>
            <a:noFill/>
          </a:ln>
        </p:spPr>
      </p:pic>
      <p:pic>
        <p:nvPicPr>
          <p:cNvPr id="284" name="Google Shape;284;p20" descr="image.png"/>
          <p:cNvPicPr preferRelativeResize="0"/>
          <p:nvPr/>
        </p:nvPicPr>
        <p:blipFill rotWithShape="1">
          <a:blip r:embed="rId5">
            <a:alphaModFix/>
          </a:blip>
          <a:srcRect/>
          <a:stretch/>
        </p:blipFill>
        <p:spPr>
          <a:xfrm>
            <a:off x="6221165" y="2756451"/>
            <a:ext cx="5819774" cy="2159498"/>
          </a:xfrm>
          <a:prstGeom prst="rect">
            <a:avLst/>
          </a:prstGeom>
          <a:noFill/>
          <a:ln>
            <a:noFill/>
          </a:ln>
        </p:spPr>
      </p:pic>
      <p:sp>
        <p:nvSpPr>
          <p:cNvPr id="285" name="Google Shape;285;p20"/>
          <p:cNvSpPr txBox="1"/>
          <p:nvPr/>
        </p:nvSpPr>
        <p:spPr>
          <a:xfrm>
            <a:off x="729207" y="2948087"/>
            <a:ext cx="4910700" cy="2541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650" b="1" i="0" u="none" strike="noStrike" cap="none">
                <a:solidFill>
                  <a:srgbClr val="38BDF8"/>
                </a:solidFill>
                <a:latin typeface="Poppins"/>
                <a:ea typeface="Poppins"/>
                <a:cs typeface="Poppins"/>
                <a:sym typeface="Poppins"/>
              </a:rPr>
              <a:t>Appointment &amp; Q&amp;A</a:t>
            </a:r>
            <a:endParaRPr/>
          </a:p>
        </p:txBody>
      </p:sp>
      <p:sp>
        <p:nvSpPr>
          <p:cNvPr id="286" name="Google Shape;286;p20"/>
          <p:cNvSpPr txBox="1"/>
          <p:nvPr/>
        </p:nvSpPr>
        <p:spPr>
          <a:xfrm>
            <a:off x="6754565" y="2956476"/>
            <a:ext cx="4880700" cy="2541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650" b="1" i="0" u="none" strike="noStrike" cap="none">
                <a:solidFill>
                  <a:srgbClr val="38BDF8"/>
                </a:solidFill>
                <a:latin typeface="Poppins"/>
                <a:ea typeface="Poppins"/>
                <a:cs typeface="Poppins"/>
                <a:sym typeface="Poppins"/>
              </a:rPr>
              <a:t>Profile &amp; Verification</a:t>
            </a:r>
            <a:endParaRPr/>
          </a:p>
        </p:txBody>
      </p:sp>
      <p:pic>
        <p:nvPicPr>
          <p:cNvPr id="287" name="Google Shape;287;p20" descr="image.png"/>
          <p:cNvPicPr preferRelativeResize="0"/>
          <p:nvPr/>
        </p:nvPicPr>
        <p:blipFill rotWithShape="1">
          <a:blip r:embed="rId6">
            <a:alphaModFix/>
          </a:blip>
          <a:srcRect/>
          <a:stretch/>
        </p:blipFill>
        <p:spPr>
          <a:xfrm>
            <a:off x="424407" y="3000474"/>
            <a:ext cx="209550" cy="209550"/>
          </a:xfrm>
          <a:prstGeom prst="rect">
            <a:avLst/>
          </a:prstGeom>
          <a:noFill/>
          <a:ln>
            <a:noFill/>
          </a:ln>
        </p:spPr>
      </p:pic>
      <p:sp>
        <p:nvSpPr>
          <p:cNvPr id="288" name="Google Shape;288;p20"/>
          <p:cNvSpPr txBox="1"/>
          <p:nvPr/>
        </p:nvSpPr>
        <p:spPr>
          <a:xfrm>
            <a:off x="662532" y="3405287"/>
            <a:ext cx="47436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Appointment Management</a:t>
            </a:r>
            <a:r>
              <a:rPr lang="en-US" sz="1200">
                <a:solidFill>
                  <a:srgbClr val="CBD5E1"/>
                </a:solidFill>
                <a:latin typeface="Lato"/>
                <a:ea typeface="Lato"/>
                <a:cs typeface="Lato"/>
                <a:sym typeface="Lato"/>
              </a:rPr>
              <a:t>: List &amp; Details.</a:t>
            </a:r>
            <a:endParaRPr sz="1200">
              <a:solidFill>
                <a:srgbClr val="CBD5E1"/>
              </a:solidFill>
              <a:latin typeface="Lato"/>
              <a:ea typeface="Lato"/>
              <a:cs typeface="Lato"/>
            </a:endParaRPr>
          </a:p>
        </p:txBody>
      </p:sp>
      <p:sp>
        <p:nvSpPr>
          <p:cNvPr id="289" name="Google Shape;289;p20"/>
          <p:cNvSpPr txBox="1"/>
          <p:nvPr/>
        </p:nvSpPr>
        <p:spPr>
          <a:xfrm>
            <a:off x="662532" y="3694757"/>
            <a:ext cx="47436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Status</a:t>
            </a:r>
            <a:r>
              <a:rPr lang="en-US" sz="1200">
                <a:solidFill>
                  <a:srgbClr val="CBD5E1"/>
                </a:solidFill>
                <a:latin typeface="Lato"/>
                <a:ea typeface="Lato"/>
                <a:cs typeface="Lato"/>
                <a:sym typeface="Lato"/>
              </a:rPr>
              <a:t>: Pending, Refund pending, Confirm, Complete, Cancelled.</a:t>
            </a:r>
            <a:endParaRPr sz="1200">
              <a:solidFill>
                <a:srgbClr val="CBD5E1"/>
              </a:solidFill>
              <a:latin typeface="Lato"/>
              <a:ea typeface="Lato"/>
              <a:cs typeface="Lato"/>
            </a:endParaRPr>
          </a:p>
        </p:txBody>
      </p:sp>
      <p:sp>
        <p:nvSpPr>
          <p:cNvPr id="290" name="Google Shape;290;p20"/>
          <p:cNvSpPr txBox="1"/>
          <p:nvPr/>
        </p:nvSpPr>
        <p:spPr>
          <a:xfrm>
            <a:off x="662532" y="3984228"/>
            <a:ext cx="508635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Interaction: </a:t>
            </a:r>
            <a:r>
              <a:rPr lang="en-US" sz="1200">
                <a:solidFill>
                  <a:srgbClr val="CBD5E1"/>
                </a:solidFill>
                <a:latin typeface="Lato"/>
                <a:ea typeface="Lato"/>
                <a:cs typeface="Lato"/>
                <a:sym typeface="Lato"/>
              </a:rPr>
              <a:t>Choose Confirm, Cancel (new) or Complete (after consultation).</a:t>
            </a:r>
            <a:endParaRPr sz="1200">
              <a:solidFill>
                <a:srgbClr val="CBD5E1"/>
              </a:solidFill>
              <a:latin typeface="Lato"/>
              <a:ea typeface="Lato"/>
              <a:cs typeface="Lato"/>
            </a:endParaRPr>
          </a:p>
        </p:txBody>
      </p:sp>
      <p:sp>
        <p:nvSpPr>
          <p:cNvPr id="291" name="Google Shape;291;p20"/>
          <p:cNvSpPr txBox="1"/>
          <p:nvPr/>
        </p:nvSpPr>
        <p:spPr>
          <a:xfrm>
            <a:off x="662532" y="4307255"/>
            <a:ext cx="51054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Q&amp;A: </a:t>
            </a:r>
            <a:r>
              <a:rPr lang="en-US" sz="1200">
                <a:solidFill>
                  <a:srgbClr val="CBD5E1"/>
                </a:solidFill>
                <a:latin typeface="Lato"/>
                <a:ea typeface="Lato"/>
                <a:cs typeface="Lato"/>
                <a:sym typeface="Lato"/>
              </a:rPr>
              <a:t>Answer questions (limited to 1 response per question) &amp; view history.</a:t>
            </a:r>
            <a:endParaRPr lang="en-US" sz="1200">
              <a:solidFill>
                <a:srgbClr val="CBD5E1"/>
              </a:solidFill>
              <a:latin typeface="Lato"/>
              <a:ea typeface="Lato"/>
              <a:cs typeface="Lato"/>
            </a:endParaRPr>
          </a:p>
        </p:txBody>
      </p:sp>
      <p:pic>
        <p:nvPicPr>
          <p:cNvPr id="292" name="Google Shape;292;p20" descr="image.png"/>
          <p:cNvPicPr preferRelativeResize="0"/>
          <p:nvPr/>
        </p:nvPicPr>
        <p:blipFill rotWithShape="1">
          <a:blip r:embed="rId7">
            <a:alphaModFix/>
          </a:blip>
          <a:srcRect/>
          <a:stretch/>
        </p:blipFill>
        <p:spPr>
          <a:xfrm>
            <a:off x="6421190" y="3008863"/>
            <a:ext cx="238125" cy="209550"/>
          </a:xfrm>
          <a:prstGeom prst="rect">
            <a:avLst/>
          </a:prstGeom>
          <a:noFill/>
          <a:ln>
            <a:noFill/>
          </a:ln>
        </p:spPr>
      </p:pic>
      <p:sp>
        <p:nvSpPr>
          <p:cNvPr id="293" name="Google Shape;293;p20"/>
          <p:cNvSpPr txBox="1"/>
          <p:nvPr/>
        </p:nvSpPr>
        <p:spPr>
          <a:xfrm>
            <a:off x="6659315" y="3413676"/>
            <a:ext cx="47436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Basic Information: </a:t>
            </a:r>
            <a:r>
              <a:rPr lang="en-US" sz="1200">
                <a:solidFill>
                  <a:srgbClr val="CBD5E1"/>
                </a:solidFill>
                <a:latin typeface="Lato"/>
                <a:ea typeface="Lato"/>
                <a:cs typeface="Lato"/>
                <a:sym typeface="Lato"/>
              </a:rPr>
              <a:t>Edit personal &amp; professional details.</a:t>
            </a:r>
            <a:endParaRPr sz="1200">
              <a:solidFill>
                <a:srgbClr val="CBD5E1"/>
              </a:solidFill>
              <a:latin typeface="Lato"/>
              <a:ea typeface="Lato"/>
              <a:cs typeface="Lato"/>
            </a:endParaRPr>
          </a:p>
        </p:txBody>
      </p:sp>
      <p:sp>
        <p:nvSpPr>
          <p:cNvPr id="294" name="Google Shape;294;p20"/>
          <p:cNvSpPr txBox="1"/>
          <p:nvPr/>
        </p:nvSpPr>
        <p:spPr>
          <a:xfrm>
            <a:off x="6659314" y="3703146"/>
            <a:ext cx="5381625"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Professional Data: </a:t>
            </a:r>
            <a:r>
              <a:rPr lang="en-US" sz="1200">
                <a:solidFill>
                  <a:srgbClr val="CBD5E1"/>
                </a:solidFill>
                <a:latin typeface="Lato"/>
                <a:ea typeface="Lato"/>
                <a:cs typeface="Lato"/>
                <a:sym typeface="Lato"/>
              </a:rPr>
              <a:t>Expertise, experience, consultation fee, and qualifications.</a:t>
            </a:r>
            <a:endParaRPr sz="1200">
              <a:solidFill>
                <a:srgbClr val="CBD5E1"/>
              </a:solidFill>
              <a:latin typeface="Lato"/>
              <a:ea typeface="Lato"/>
              <a:cs typeface="Lato"/>
            </a:endParaRPr>
          </a:p>
        </p:txBody>
      </p:sp>
      <p:sp>
        <p:nvSpPr>
          <p:cNvPr id="295" name="Google Shape;295;p20"/>
          <p:cNvSpPr txBox="1"/>
          <p:nvPr/>
        </p:nvSpPr>
        <p:spPr>
          <a:xfrm>
            <a:off x="6659315" y="3992617"/>
            <a:ext cx="47436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Legal Verification: </a:t>
            </a:r>
            <a:r>
              <a:rPr lang="en-US" sz="1200">
                <a:solidFill>
                  <a:srgbClr val="CBD5E1"/>
                </a:solidFill>
                <a:latin typeface="Lato"/>
                <a:ea typeface="Lato"/>
                <a:cs typeface="Lato"/>
                <a:sym typeface="Lato"/>
              </a:rPr>
              <a:t>Update ID, degrees, and supporting documents.</a:t>
            </a:r>
            <a:endParaRPr sz="1200">
              <a:solidFill>
                <a:srgbClr val="CBD5E1"/>
              </a:solidFill>
              <a:latin typeface="Lato"/>
              <a:ea typeface="Lato"/>
              <a:cs typeface="Lato"/>
            </a:endParaRPr>
          </a:p>
        </p:txBody>
      </p:sp>
      <p:sp>
        <p:nvSpPr>
          <p:cNvPr id="296" name="Google Shape;296;p20"/>
          <p:cNvSpPr txBox="1"/>
          <p:nvPr/>
        </p:nvSpPr>
        <p:spPr>
          <a:xfrm>
            <a:off x="6659315" y="4282088"/>
            <a:ext cx="4767918" cy="517065"/>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Approval Mechanism: </a:t>
            </a:r>
            <a:r>
              <a:rPr lang="en-US" sz="1200">
                <a:solidFill>
                  <a:srgbClr val="CBD5E1"/>
                </a:solidFill>
                <a:latin typeface="Lato"/>
                <a:ea typeface="Lato"/>
                <a:cs typeface="Lato"/>
                <a:sym typeface="Lato"/>
              </a:rPr>
              <a:t>Admin approval required for changes to critical information.</a:t>
            </a:r>
            <a:endParaRPr sz="1200">
              <a:solidFill>
                <a:srgbClr val="CBD5E1"/>
              </a:solidFill>
              <a:latin typeface="Lato"/>
              <a:ea typeface="Lato"/>
              <a:cs typeface="Lato"/>
            </a:endParaRPr>
          </a:p>
        </p:txBody>
      </p:sp>
      <p:sp>
        <p:nvSpPr>
          <p:cNvPr id="297" name="Google Shape;297;p20"/>
          <p:cNvSpPr txBox="1"/>
          <p:nvPr/>
        </p:nvSpPr>
        <p:spPr>
          <a:xfrm>
            <a:off x="762000" y="1598371"/>
            <a:ext cx="11401500" cy="438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50" b="1" i="0" u="none" strike="noStrike" cap="none">
                <a:solidFill>
                  <a:srgbClr val="F1F5F9"/>
                </a:solidFill>
                <a:latin typeface="Poppins"/>
                <a:ea typeface="Poppins"/>
                <a:cs typeface="Poppins"/>
                <a:sym typeface="Poppins"/>
              </a:rPr>
              <a:t>Appointment &amp; Profile Management</a:t>
            </a:r>
            <a:endParaRPr/>
          </a:p>
        </p:txBody>
      </p:sp>
      <p:sp>
        <p:nvSpPr>
          <p:cNvPr id="298" name="Google Shape;298;p20"/>
          <p:cNvSpPr/>
          <p:nvPr/>
        </p:nvSpPr>
        <p:spPr>
          <a:xfrm>
            <a:off x="571500" y="1598371"/>
            <a:ext cx="57300" cy="543000"/>
          </a:xfrm>
          <a:prstGeom prst="rect">
            <a:avLst/>
          </a:prstGeom>
          <a:solidFill>
            <a:srgbClr val="38BD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99" name="Google Shape;299;p20" descr="image.png"/>
          <p:cNvPicPr preferRelativeResize="0"/>
          <p:nvPr/>
        </p:nvPicPr>
        <p:blipFill rotWithShape="1">
          <a:blip r:embed="rId8">
            <a:alphaModFix/>
          </a:blip>
          <a:srcRect/>
          <a:stretch/>
        </p:blipFill>
        <p:spPr>
          <a:xfrm>
            <a:off x="424407" y="3447232"/>
            <a:ext cx="76200" cy="152400"/>
          </a:xfrm>
          <a:prstGeom prst="rect">
            <a:avLst/>
          </a:prstGeom>
          <a:noFill/>
          <a:ln>
            <a:noFill/>
          </a:ln>
        </p:spPr>
      </p:pic>
      <p:pic>
        <p:nvPicPr>
          <p:cNvPr id="300" name="Google Shape;300;p20" descr="image.png"/>
          <p:cNvPicPr preferRelativeResize="0"/>
          <p:nvPr/>
        </p:nvPicPr>
        <p:blipFill rotWithShape="1">
          <a:blip r:embed="rId8">
            <a:alphaModFix/>
          </a:blip>
          <a:srcRect/>
          <a:stretch/>
        </p:blipFill>
        <p:spPr>
          <a:xfrm>
            <a:off x="424407" y="3745091"/>
            <a:ext cx="76200" cy="152400"/>
          </a:xfrm>
          <a:prstGeom prst="rect">
            <a:avLst/>
          </a:prstGeom>
          <a:noFill/>
          <a:ln>
            <a:noFill/>
          </a:ln>
        </p:spPr>
      </p:pic>
      <p:pic>
        <p:nvPicPr>
          <p:cNvPr id="301" name="Google Shape;301;p20" descr="image.png"/>
          <p:cNvPicPr preferRelativeResize="0"/>
          <p:nvPr/>
        </p:nvPicPr>
        <p:blipFill rotWithShape="1">
          <a:blip r:embed="rId8">
            <a:alphaModFix/>
          </a:blip>
          <a:srcRect/>
          <a:stretch/>
        </p:blipFill>
        <p:spPr>
          <a:xfrm>
            <a:off x="424407" y="4042951"/>
            <a:ext cx="76200" cy="152400"/>
          </a:xfrm>
          <a:prstGeom prst="rect">
            <a:avLst/>
          </a:prstGeom>
          <a:noFill/>
          <a:ln>
            <a:noFill/>
          </a:ln>
        </p:spPr>
      </p:pic>
      <p:pic>
        <p:nvPicPr>
          <p:cNvPr id="302" name="Google Shape;302;p20" descr="image.png"/>
          <p:cNvPicPr preferRelativeResize="0"/>
          <p:nvPr/>
        </p:nvPicPr>
        <p:blipFill rotWithShape="1">
          <a:blip r:embed="rId8">
            <a:alphaModFix/>
          </a:blip>
          <a:srcRect/>
          <a:stretch/>
        </p:blipFill>
        <p:spPr>
          <a:xfrm>
            <a:off x="424407" y="4374367"/>
            <a:ext cx="76200" cy="152400"/>
          </a:xfrm>
          <a:prstGeom prst="rect">
            <a:avLst/>
          </a:prstGeom>
          <a:noFill/>
          <a:ln>
            <a:noFill/>
          </a:ln>
        </p:spPr>
      </p:pic>
      <p:pic>
        <p:nvPicPr>
          <p:cNvPr id="303" name="Google Shape;303;p20" descr="image.png"/>
          <p:cNvPicPr preferRelativeResize="0"/>
          <p:nvPr/>
        </p:nvPicPr>
        <p:blipFill rotWithShape="1">
          <a:blip r:embed="rId8">
            <a:alphaModFix/>
          </a:blip>
          <a:srcRect/>
          <a:stretch/>
        </p:blipFill>
        <p:spPr>
          <a:xfrm>
            <a:off x="6421190" y="3444156"/>
            <a:ext cx="76200" cy="152400"/>
          </a:xfrm>
          <a:prstGeom prst="rect">
            <a:avLst/>
          </a:prstGeom>
          <a:noFill/>
          <a:ln>
            <a:noFill/>
          </a:ln>
        </p:spPr>
      </p:pic>
      <p:pic>
        <p:nvPicPr>
          <p:cNvPr id="304" name="Google Shape;304;p20" descr="image.png"/>
          <p:cNvPicPr preferRelativeResize="0"/>
          <p:nvPr/>
        </p:nvPicPr>
        <p:blipFill rotWithShape="1">
          <a:blip r:embed="rId8">
            <a:alphaModFix/>
          </a:blip>
          <a:srcRect/>
          <a:stretch/>
        </p:blipFill>
        <p:spPr>
          <a:xfrm>
            <a:off x="6421190" y="3764106"/>
            <a:ext cx="76200" cy="152400"/>
          </a:xfrm>
          <a:prstGeom prst="rect">
            <a:avLst/>
          </a:prstGeom>
          <a:noFill/>
          <a:ln>
            <a:noFill/>
          </a:ln>
        </p:spPr>
      </p:pic>
      <p:pic>
        <p:nvPicPr>
          <p:cNvPr id="305" name="Google Shape;305;p20" descr="image.png"/>
          <p:cNvPicPr preferRelativeResize="0"/>
          <p:nvPr/>
        </p:nvPicPr>
        <p:blipFill rotWithShape="1">
          <a:blip r:embed="rId8">
            <a:alphaModFix/>
          </a:blip>
          <a:srcRect/>
          <a:stretch/>
        </p:blipFill>
        <p:spPr>
          <a:xfrm>
            <a:off x="6421190" y="4053577"/>
            <a:ext cx="76200" cy="152400"/>
          </a:xfrm>
          <a:prstGeom prst="rect">
            <a:avLst/>
          </a:prstGeom>
          <a:noFill/>
          <a:ln>
            <a:noFill/>
          </a:ln>
        </p:spPr>
      </p:pic>
      <p:pic>
        <p:nvPicPr>
          <p:cNvPr id="306" name="Google Shape;306;p20" descr="image.png"/>
          <p:cNvPicPr preferRelativeResize="0"/>
          <p:nvPr/>
        </p:nvPicPr>
        <p:blipFill rotWithShape="1">
          <a:blip r:embed="rId8">
            <a:alphaModFix/>
          </a:blip>
          <a:srcRect/>
          <a:stretch/>
        </p:blipFill>
        <p:spPr>
          <a:xfrm>
            <a:off x="6421190" y="4343048"/>
            <a:ext cx="76200" cy="152400"/>
          </a:xfrm>
          <a:prstGeom prst="rect">
            <a:avLst/>
          </a:prstGeom>
          <a:noFill/>
          <a:ln>
            <a:noFill/>
          </a:ln>
        </p:spPr>
      </p:pic>
      <p:sp>
        <p:nvSpPr>
          <p:cNvPr id="5" name="Rectangle: Rounded Corners 4">
            <a:extLst>
              <a:ext uri="{FF2B5EF4-FFF2-40B4-BE49-F238E27FC236}">
                <a16:creationId xmlns:a16="http://schemas.microsoft.com/office/drawing/2014/main" id="{D8F2AC8A-2489-9163-441C-F0612C7E974E}"/>
              </a:ext>
            </a:extLst>
          </p:cNvPr>
          <p:cNvSpPr/>
          <p:nvPr/>
        </p:nvSpPr>
        <p:spPr>
          <a:xfrm>
            <a:off x="1581150" y="607654"/>
            <a:ext cx="8959175" cy="569571"/>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Lawyer Role (Lawyer)</a:t>
            </a:r>
            <a:endParaRPr lang="en-001"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172A"/>
        </a:solidFill>
        <a:effectLst/>
      </p:bgPr>
    </p:bg>
    <p:spTree>
      <p:nvGrpSpPr>
        <p:cNvPr id="1" name="Shape 310"/>
        <p:cNvGrpSpPr/>
        <p:nvPr/>
      </p:nvGrpSpPr>
      <p:grpSpPr>
        <a:xfrm>
          <a:off x="0" y="0"/>
          <a:ext cx="0" cy="0"/>
          <a:chOff x="0" y="0"/>
          <a:chExt cx="0" cy="0"/>
        </a:xfrm>
      </p:grpSpPr>
      <p:pic>
        <p:nvPicPr>
          <p:cNvPr id="311" name="Google Shape;311;p21"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13" name="Google Shape;313;p21" descr="image.png"/>
          <p:cNvPicPr preferRelativeResize="0"/>
          <p:nvPr/>
        </p:nvPicPr>
        <p:blipFill rotWithShape="1">
          <a:blip r:embed="rId4">
            <a:alphaModFix/>
          </a:blip>
          <a:srcRect/>
          <a:stretch/>
        </p:blipFill>
        <p:spPr>
          <a:xfrm>
            <a:off x="459308" y="2771851"/>
            <a:ext cx="5738292" cy="1938932"/>
          </a:xfrm>
          <a:prstGeom prst="rect">
            <a:avLst/>
          </a:prstGeom>
          <a:noFill/>
          <a:ln>
            <a:noFill/>
          </a:ln>
        </p:spPr>
      </p:pic>
      <p:pic>
        <p:nvPicPr>
          <p:cNvPr id="314" name="Google Shape;314;p21" descr="image.png"/>
          <p:cNvPicPr preferRelativeResize="0"/>
          <p:nvPr/>
        </p:nvPicPr>
        <p:blipFill rotWithShape="1">
          <a:blip r:embed="rId5">
            <a:alphaModFix/>
          </a:blip>
          <a:srcRect/>
          <a:stretch/>
        </p:blipFill>
        <p:spPr>
          <a:xfrm>
            <a:off x="6495678" y="2771851"/>
            <a:ext cx="5381625" cy="1938932"/>
          </a:xfrm>
          <a:prstGeom prst="rect">
            <a:avLst/>
          </a:prstGeom>
          <a:noFill/>
          <a:ln>
            <a:noFill/>
          </a:ln>
        </p:spPr>
      </p:pic>
      <p:sp>
        <p:nvSpPr>
          <p:cNvPr id="315" name="Google Shape;315;p21"/>
          <p:cNvSpPr txBox="1"/>
          <p:nvPr/>
        </p:nvSpPr>
        <p:spPr>
          <a:xfrm>
            <a:off x="992708" y="2971876"/>
            <a:ext cx="4880700" cy="2541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650" b="1" i="0" u="none" strike="noStrike" cap="none">
                <a:solidFill>
                  <a:srgbClr val="38BDF8"/>
                </a:solidFill>
                <a:latin typeface="Poppins"/>
                <a:ea typeface="Poppins"/>
                <a:cs typeface="Poppins"/>
                <a:sym typeface="Poppins"/>
              </a:rPr>
              <a:t>Dashboard Overview</a:t>
            </a:r>
            <a:endParaRPr/>
          </a:p>
        </p:txBody>
      </p:sp>
      <p:sp>
        <p:nvSpPr>
          <p:cNvPr id="316" name="Google Shape;316;p21"/>
          <p:cNvSpPr txBox="1"/>
          <p:nvPr/>
        </p:nvSpPr>
        <p:spPr>
          <a:xfrm>
            <a:off x="7070637" y="2971876"/>
            <a:ext cx="4850700" cy="2541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650" b="1" i="0" u="none" strike="noStrike" cap="none">
                <a:solidFill>
                  <a:srgbClr val="38BDF8"/>
                </a:solidFill>
                <a:latin typeface="Poppins"/>
                <a:ea typeface="Poppins"/>
                <a:cs typeface="Poppins"/>
                <a:sym typeface="Poppins"/>
              </a:rPr>
              <a:t>Revenue &amp; Refund</a:t>
            </a:r>
            <a:endParaRPr/>
          </a:p>
        </p:txBody>
      </p:sp>
      <p:pic>
        <p:nvPicPr>
          <p:cNvPr id="317" name="Google Shape;317;p21" descr="image.png"/>
          <p:cNvPicPr preferRelativeResize="0"/>
          <p:nvPr/>
        </p:nvPicPr>
        <p:blipFill rotWithShape="1">
          <a:blip r:embed="rId6">
            <a:alphaModFix/>
          </a:blip>
          <a:srcRect/>
          <a:stretch/>
        </p:blipFill>
        <p:spPr>
          <a:xfrm>
            <a:off x="659333" y="3024263"/>
            <a:ext cx="238125" cy="209550"/>
          </a:xfrm>
          <a:prstGeom prst="rect">
            <a:avLst/>
          </a:prstGeom>
          <a:noFill/>
          <a:ln>
            <a:noFill/>
          </a:ln>
        </p:spPr>
      </p:pic>
      <p:sp>
        <p:nvSpPr>
          <p:cNvPr id="318" name="Google Shape;318;p21"/>
          <p:cNvSpPr txBox="1"/>
          <p:nvPr/>
        </p:nvSpPr>
        <p:spPr>
          <a:xfrm>
            <a:off x="897458" y="3429076"/>
            <a:ext cx="47436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User Statistics: </a:t>
            </a:r>
            <a:r>
              <a:rPr lang="en-US" sz="1200">
                <a:solidFill>
                  <a:srgbClr val="CBD5E1"/>
                </a:solidFill>
                <a:latin typeface="Lato"/>
                <a:ea typeface="Lato"/>
                <a:cs typeface="Lato"/>
                <a:sym typeface="Lato"/>
              </a:rPr>
              <a:t>Total count of Customers and Lawyers.</a:t>
            </a:r>
            <a:endParaRPr sz="1200">
              <a:solidFill>
                <a:srgbClr val="CBD5E1"/>
              </a:solidFill>
              <a:latin typeface="Lato"/>
              <a:ea typeface="Lato"/>
              <a:cs typeface="Lato"/>
            </a:endParaRPr>
          </a:p>
        </p:txBody>
      </p:sp>
      <p:sp>
        <p:nvSpPr>
          <p:cNvPr id="319" name="Google Shape;319;p21"/>
          <p:cNvSpPr txBox="1"/>
          <p:nvPr/>
        </p:nvSpPr>
        <p:spPr>
          <a:xfrm>
            <a:off x="897457" y="3718546"/>
            <a:ext cx="5209771"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Appointment Statistics: </a:t>
            </a:r>
            <a:r>
              <a:rPr lang="en-US" sz="1200">
                <a:solidFill>
                  <a:srgbClr val="CBD5E1"/>
                </a:solidFill>
                <a:latin typeface="Lato"/>
                <a:ea typeface="Lato"/>
                <a:cs typeface="Lato"/>
                <a:sym typeface="Lato"/>
              </a:rPr>
              <a:t>Real-time status of all bookings across the platform.</a:t>
            </a:r>
            <a:endParaRPr sz="1200">
              <a:solidFill>
                <a:srgbClr val="CBD5E1"/>
              </a:solidFill>
              <a:latin typeface="Lato"/>
              <a:ea typeface="Lato"/>
              <a:cs typeface="Lato"/>
            </a:endParaRPr>
          </a:p>
        </p:txBody>
      </p:sp>
      <p:sp>
        <p:nvSpPr>
          <p:cNvPr id="320" name="Google Shape;320;p21"/>
          <p:cNvSpPr txBox="1"/>
          <p:nvPr/>
        </p:nvSpPr>
        <p:spPr>
          <a:xfrm>
            <a:off x="897458" y="4008017"/>
            <a:ext cx="47436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Verification Queue: </a:t>
            </a:r>
            <a:r>
              <a:rPr lang="en-US" sz="1200">
                <a:solidFill>
                  <a:srgbClr val="CBD5E1"/>
                </a:solidFill>
                <a:latin typeface="Lato"/>
                <a:ea typeface="Lato"/>
                <a:cs typeface="Lato"/>
                <a:sym typeface="Lato"/>
              </a:rPr>
              <a:t>Number of lawyers waiting for profile verification.</a:t>
            </a:r>
            <a:endParaRPr sz="1200">
              <a:solidFill>
                <a:srgbClr val="CBD5E1"/>
              </a:solidFill>
              <a:latin typeface="Lato"/>
              <a:ea typeface="Lato"/>
              <a:cs typeface="Lato"/>
            </a:endParaRPr>
          </a:p>
        </p:txBody>
      </p:sp>
      <p:pic>
        <p:nvPicPr>
          <p:cNvPr id="321" name="Google Shape;321;p21" descr="image.png"/>
          <p:cNvPicPr preferRelativeResize="0"/>
          <p:nvPr/>
        </p:nvPicPr>
        <p:blipFill rotWithShape="1">
          <a:blip r:embed="rId7">
            <a:alphaModFix/>
          </a:blip>
          <a:srcRect/>
          <a:stretch/>
        </p:blipFill>
        <p:spPr>
          <a:xfrm>
            <a:off x="6708687" y="3024263"/>
            <a:ext cx="266700" cy="209550"/>
          </a:xfrm>
          <a:prstGeom prst="rect">
            <a:avLst/>
          </a:prstGeom>
          <a:noFill/>
          <a:ln>
            <a:noFill/>
          </a:ln>
        </p:spPr>
      </p:pic>
      <p:sp>
        <p:nvSpPr>
          <p:cNvPr id="322" name="Google Shape;322;p21"/>
          <p:cNvSpPr txBox="1"/>
          <p:nvPr/>
        </p:nvSpPr>
        <p:spPr>
          <a:xfrm>
            <a:off x="6946812" y="3429076"/>
            <a:ext cx="47436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Financial Oversight: </a:t>
            </a:r>
            <a:r>
              <a:rPr lang="en-US" sz="1200">
                <a:solidFill>
                  <a:srgbClr val="CBD5E1"/>
                </a:solidFill>
                <a:latin typeface="Lato"/>
                <a:ea typeface="Lato"/>
                <a:cs typeface="Lato"/>
                <a:sym typeface="Lato"/>
              </a:rPr>
              <a:t>Monitoring system-wide cash flow.</a:t>
            </a:r>
            <a:endParaRPr sz="1200">
              <a:solidFill>
                <a:srgbClr val="CBD5E1"/>
              </a:solidFill>
              <a:latin typeface="Lato"/>
              <a:ea typeface="Lato"/>
              <a:cs typeface="Lato"/>
            </a:endParaRPr>
          </a:p>
        </p:txBody>
      </p:sp>
      <p:sp>
        <p:nvSpPr>
          <p:cNvPr id="323" name="Google Shape;323;p21"/>
          <p:cNvSpPr txBox="1"/>
          <p:nvPr/>
        </p:nvSpPr>
        <p:spPr>
          <a:xfrm>
            <a:off x="6946812" y="3693379"/>
            <a:ext cx="2054575"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Refund Mechanism:</a:t>
            </a:r>
            <a:endParaRPr/>
          </a:p>
        </p:txBody>
      </p:sp>
      <p:sp>
        <p:nvSpPr>
          <p:cNvPr id="324" name="Google Shape;324;p21"/>
          <p:cNvSpPr txBox="1"/>
          <p:nvPr/>
        </p:nvSpPr>
        <p:spPr>
          <a:xfrm>
            <a:off x="819353" y="1623779"/>
            <a:ext cx="11401500" cy="438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50" b="1" i="0" u="none" strike="noStrike" cap="none">
                <a:solidFill>
                  <a:srgbClr val="F1F5F9"/>
                </a:solidFill>
                <a:latin typeface="Poppins"/>
                <a:ea typeface="Poppins"/>
                <a:cs typeface="Poppins"/>
                <a:sym typeface="Poppins"/>
              </a:rPr>
              <a:t>General Overview &amp; Platform Finance</a:t>
            </a:r>
            <a:endParaRPr lang="en-US"/>
          </a:p>
        </p:txBody>
      </p:sp>
      <p:sp>
        <p:nvSpPr>
          <p:cNvPr id="325" name="Google Shape;325;p21"/>
          <p:cNvSpPr/>
          <p:nvPr/>
        </p:nvSpPr>
        <p:spPr>
          <a:xfrm>
            <a:off x="552578" y="1571579"/>
            <a:ext cx="57300" cy="543000"/>
          </a:xfrm>
          <a:prstGeom prst="rect">
            <a:avLst/>
          </a:prstGeom>
          <a:solidFill>
            <a:srgbClr val="38BD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326" name="Google Shape;326;p21" descr="image.png"/>
          <p:cNvPicPr preferRelativeResize="0"/>
          <p:nvPr/>
        </p:nvPicPr>
        <p:blipFill rotWithShape="1">
          <a:blip r:embed="rId8">
            <a:alphaModFix/>
          </a:blip>
          <a:srcRect/>
          <a:stretch/>
        </p:blipFill>
        <p:spPr>
          <a:xfrm>
            <a:off x="659333" y="3429076"/>
            <a:ext cx="76200" cy="152400"/>
          </a:xfrm>
          <a:prstGeom prst="rect">
            <a:avLst/>
          </a:prstGeom>
          <a:noFill/>
          <a:ln>
            <a:noFill/>
          </a:ln>
        </p:spPr>
      </p:pic>
      <p:pic>
        <p:nvPicPr>
          <p:cNvPr id="327" name="Google Shape;327;p21" descr="image.png"/>
          <p:cNvPicPr preferRelativeResize="0"/>
          <p:nvPr/>
        </p:nvPicPr>
        <p:blipFill rotWithShape="1">
          <a:blip r:embed="rId8">
            <a:alphaModFix/>
          </a:blip>
          <a:srcRect/>
          <a:stretch/>
        </p:blipFill>
        <p:spPr>
          <a:xfrm>
            <a:off x="659333" y="3718546"/>
            <a:ext cx="76200" cy="152400"/>
          </a:xfrm>
          <a:prstGeom prst="rect">
            <a:avLst/>
          </a:prstGeom>
          <a:noFill/>
          <a:ln>
            <a:noFill/>
          </a:ln>
        </p:spPr>
      </p:pic>
      <p:pic>
        <p:nvPicPr>
          <p:cNvPr id="328" name="Google Shape;328;p21" descr="image.png"/>
          <p:cNvPicPr preferRelativeResize="0"/>
          <p:nvPr/>
        </p:nvPicPr>
        <p:blipFill rotWithShape="1">
          <a:blip r:embed="rId8">
            <a:alphaModFix/>
          </a:blip>
          <a:srcRect/>
          <a:stretch/>
        </p:blipFill>
        <p:spPr>
          <a:xfrm>
            <a:off x="659333" y="4008017"/>
            <a:ext cx="76200" cy="152400"/>
          </a:xfrm>
          <a:prstGeom prst="rect">
            <a:avLst/>
          </a:prstGeom>
          <a:noFill/>
          <a:ln>
            <a:noFill/>
          </a:ln>
        </p:spPr>
      </p:pic>
      <p:pic>
        <p:nvPicPr>
          <p:cNvPr id="329" name="Google Shape;329;p21" descr="image.png"/>
          <p:cNvPicPr preferRelativeResize="0"/>
          <p:nvPr/>
        </p:nvPicPr>
        <p:blipFill rotWithShape="1">
          <a:blip r:embed="rId8">
            <a:alphaModFix/>
          </a:blip>
          <a:srcRect/>
          <a:stretch/>
        </p:blipFill>
        <p:spPr>
          <a:xfrm>
            <a:off x="6708687" y="3429076"/>
            <a:ext cx="76200" cy="152400"/>
          </a:xfrm>
          <a:prstGeom prst="rect">
            <a:avLst/>
          </a:prstGeom>
          <a:noFill/>
          <a:ln>
            <a:noFill/>
          </a:ln>
        </p:spPr>
      </p:pic>
      <p:pic>
        <p:nvPicPr>
          <p:cNvPr id="330" name="Google Shape;330;p21" descr="image.png"/>
          <p:cNvPicPr preferRelativeResize="0"/>
          <p:nvPr/>
        </p:nvPicPr>
        <p:blipFill rotWithShape="1">
          <a:blip r:embed="rId8">
            <a:alphaModFix/>
          </a:blip>
          <a:srcRect/>
          <a:stretch/>
        </p:blipFill>
        <p:spPr>
          <a:xfrm>
            <a:off x="6708687" y="3718546"/>
            <a:ext cx="76200" cy="152400"/>
          </a:xfrm>
          <a:prstGeom prst="rect">
            <a:avLst/>
          </a:prstGeom>
          <a:noFill/>
          <a:ln>
            <a:noFill/>
          </a:ln>
        </p:spPr>
      </p:pic>
      <p:sp>
        <p:nvSpPr>
          <p:cNvPr id="331" name="Google Shape;331;p21"/>
          <p:cNvSpPr txBox="1"/>
          <p:nvPr/>
        </p:nvSpPr>
        <p:spPr>
          <a:xfrm>
            <a:off x="7219541" y="3931817"/>
            <a:ext cx="4313126"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Customer Cancel: </a:t>
            </a:r>
            <a:r>
              <a:rPr lang="en-US" sz="1200">
                <a:solidFill>
                  <a:srgbClr val="CBD5E1"/>
                </a:solidFill>
                <a:latin typeface="Lato"/>
                <a:ea typeface="Lato"/>
                <a:cs typeface="Lato"/>
                <a:sym typeface="Lato"/>
              </a:rPr>
              <a:t>Refund processed minus a 10% service fee.</a:t>
            </a:r>
            <a:endParaRPr sz="1200">
              <a:solidFill>
                <a:srgbClr val="CBD5E1"/>
              </a:solidFill>
              <a:latin typeface="Lato"/>
              <a:ea typeface="Lato"/>
              <a:cs typeface="Lato"/>
            </a:endParaRPr>
          </a:p>
        </p:txBody>
      </p:sp>
      <p:sp>
        <p:nvSpPr>
          <p:cNvPr id="332" name="Google Shape;332;p21"/>
          <p:cNvSpPr txBox="1"/>
          <p:nvPr/>
        </p:nvSpPr>
        <p:spPr>
          <a:xfrm>
            <a:off x="7236319" y="4221288"/>
            <a:ext cx="41649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Lawyer/Platform Cancel: 100% full refund to the customer.</a:t>
            </a:r>
            <a:endParaRPr/>
          </a:p>
        </p:txBody>
      </p:sp>
      <p:pic>
        <p:nvPicPr>
          <p:cNvPr id="333" name="Google Shape;333;p21" descr="image.png"/>
          <p:cNvPicPr preferRelativeResize="0"/>
          <p:nvPr/>
        </p:nvPicPr>
        <p:blipFill rotWithShape="1">
          <a:blip r:embed="rId8">
            <a:alphaModFix/>
          </a:blip>
          <a:srcRect/>
          <a:stretch/>
        </p:blipFill>
        <p:spPr>
          <a:xfrm>
            <a:off x="6981416" y="3931817"/>
            <a:ext cx="76200" cy="152400"/>
          </a:xfrm>
          <a:prstGeom prst="rect">
            <a:avLst/>
          </a:prstGeom>
          <a:noFill/>
          <a:ln>
            <a:noFill/>
          </a:ln>
        </p:spPr>
      </p:pic>
      <p:pic>
        <p:nvPicPr>
          <p:cNvPr id="334" name="Google Shape;334;p21" descr="image.png"/>
          <p:cNvPicPr preferRelativeResize="0"/>
          <p:nvPr/>
        </p:nvPicPr>
        <p:blipFill rotWithShape="1">
          <a:blip r:embed="rId8">
            <a:alphaModFix/>
          </a:blip>
          <a:srcRect/>
          <a:stretch/>
        </p:blipFill>
        <p:spPr>
          <a:xfrm>
            <a:off x="6989805" y="4221288"/>
            <a:ext cx="76200" cy="152400"/>
          </a:xfrm>
          <a:prstGeom prst="rect">
            <a:avLst/>
          </a:prstGeom>
          <a:noFill/>
          <a:ln>
            <a:noFill/>
          </a:ln>
        </p:spPr>
      </p:pic>
      <p:sp>
        <p:nvSpPr>
          <p:cNvPr id="3" name="Rectangle: Rounded Corners 2">
            <a:extLst>
              <a:ext uri="{FF2B5EF4-FFF2-40B4-BE49-F238E27FC236}">
                <a16:creationId xmlns:a16="http://schemas.microsoft.com/office/drawing/2014/main" id="{733F1CB1-AD53-31D7-4681-144891F1CC24}"/>
              </a:ext>
            </a:extLst>
          </p:cNvPr>
          <p:cNvSpPr/>
          <p:nvPr/>
        </p:nvSpPr>
        <p:spPr>
          <a:xfrm>
            <a:off x="1581150" y="607654"/>
            <a:ext cx="8959175" cy="569571"/>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Admin Role</a:t>
            </a:r>
            <a:endParaRPr lang="en-001"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172A"/>
        </a:solidFill>
        <a:effectLst/>
      </p:bgPr>
    </p:bg>
    <p:spTree>
      <p:nvGrpSpPr>
        <p:cNvPr id="1" name="Shape 338"/>
        <p:cNvGrpSpPr/>
        <p:nvPr/>
      </p:nvGrpSpPr>
      <p:grpSpPr>
        <a:xfrm>
          <a:off x="0" y="0"/>
          <a:ext cx="0" cy="0"/>
          <a:chOff x="0" y="0"/>
          <a:chExt cx="0" cy="0"/>
        </a:xfrm>
      </p:grpSpPr>
      <p:pic>
        <p:nvPicPr>
          <p:cNvPr id="339" name="Google Shape;339;p22"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53" name="Google Shape;353;p22"/>
          <p:cNvSpPr txBox="1"/>
          <p:nvPr/>
        </p:nvSpPr>
        <p:spPr>
          <a:xfrm>
            <a:off x="730951" y="1486064"/>
            <a:ext cx="11401500" cy="438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50" b="1" i="0" u="none" strike="noStrike" cap="none">
                <a:solidFill>
                  <a:srgbClr val="F1F5F9"/>
                </a:solidFill>
                <a:latin typeface="Poppins"/>
                <a:ea typeface="Poppins"/>
                <a:cs typeface="Poppins"/>
                <a:sym typeface="Poppins"/>
              </a:rPr>
              <a:t>Operational, Content &amp; Security Management</a:t>
            </a:r>
            <a:endParaRPr/>
          </a:p>
        </p:txBody>
      </p:sp>
      <p:sp>
        <p:nvSpPr>
          <p:cNvPr id="354" name="Google Shape;354;p22"/>
          <p:cNvSpPr/>
          <p:nvPr/>
        </p:nvSpPr>
        <p:spPr>
          <a:xfrm>
            <a:off x="540451" y="1417529"/>
            <a:ext cx="57300" cy="543000"/>
          </a:xfrm>
          <a:prstGeom prst="rect">
            <a:avLst/>
          </a:prstGeom>
          <a:solidFill>
            <a:srgbClr val="38BD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7" name="Group 6">
            <a:extLst>
              <a:ext uri="{FF2B5EF4-FFF2-40B4-BE49-F238E27FC236}">
                <a16:creationId xmlns:a16="http://schemas.microsoft.com/office/drawing/2014/main" id="{A80FA93C-C2B4-BDC5-68B0-51B7A8282F02}"/>
              </a:ext>
            </a:extLst>
          </p:cNvPr>
          <p:cNvGrpSpPr/>
          <p:nvPr/>
        </p:nvGrpSpPr>
        <p:grpSpPr>
          <a:xfrm>
            <a:off x="6238875" y="2605090"/>
            <a:ext cx="5414100" cy="2441674"/>
            <a:chOff x="6238875" y="2605090"/>
            <a:chExt cx="5414100" cy="2441674"/>
          </a:xfrm>
        </p:grpSpPr>
        <p:pic>
          <p:nvPicPr>
            <p:cNvPr id="342" name="Google Shape;342;p22" descr="image.png"/>
            <p:cNvPicPr preferRelativeResize="0"/>
            <p:nvPr/>
          </p:nvPicPr>
          <p:blipFill rotWithShape="1">
            <a:blip r:embed="rId4">
              <a:alphaModFix/>
            </a:blip>
            <a:srcRect/>
            <a:stretch/>
          </p:blipFill>
          <p:spPr>
            <a:xfrm>
              <a:off x="6238875" y="2605090"/>
              <a:ext cx="5381625" cy="2441674"/>
            </a:xfrm>
            <a:prstGeom prst="rect">
              <a:avLst/>
            </a:prstGeom>
            <a:noFill/>
            <a:ln>
              <a:noFill/>
            </a:ln>
          </p:spPr>
        </p:pic>
        <p:sp>
          <p:nvSpPr>
            <p:cNvPr id="344" name="Google Shape;344;p22"/>
            <p:cNvSpPr txBox="1"/>
            <p:nvPr/>
          </p:nvSpPr>
          <p:spPr>
            <a:xfrm>
              <a:off x="6772275" y="2805115"/>
              <a:ext cx="4880700" cy="2541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650" b="1" i="0" u="none" strike="noStrike" cap="none">
                  <a:solidFill>
                    <a:srgbClr val="38BDF8"/>
                  </a:solidFill>
                  <a:latin typeface="Poppins"/>
                  <a:ea typeface="Poppins"/>
                  <a:cs typeface="Poppins"/>
                  <a:sym typeface="Poppins"/>
                </a:rPr>
                <a:t>CMS &amp; System Logs</a:t>
              </a:r>
              <a:endParaRPr/>
            </a:p>
          </p:txBody>
        </p:sp>
        <p:pic>
          <p:nvPicPr>
            <p:cNvPr id="349" name="Google Shape;349;p22" descr="image.png"/>
            <p:cNvPicPr preferRelativeResize="0"/>
            <p:nvPr/>
          </p:nvPicPr>
          <p:blipFill rotWithShape="1">
            <a:blip r:embed="rId5">
              <a:alphaModFix/>
            </a:blip>
            <a:srcRect/>
            <a:stretch/>
          </p:blipFill>
          <p:spPr>
            <a:xfrm>
              <a:off x="6438900" y="2857502"/>
              <a:ext cx="238125" cy="209550"/>
            </a:xfrm>
            <a:prstGeom prst="rect">
              <a:avLst/>
            </a:prstGeom>
            <a:noFill/>
            <a:ln>
              <a:noFill/>
            </a:ln>
          </p:spPr>
        </p:pic>
        <p:sp>
          <p:nvSpPr>
            <p:cNvPr id="350" name="Google Shape;350;p22"/>
            <p:cNvSpPr txBox="1"/>
            <p:nvPr/>
          </p:nvSpPr>
          <p:spPr>
            <a:xfrm>
              <a:off x="6677025" y="3262315"/>
              <a:ext cx="47436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CMS:</a:t>
              </a:r>
              <a:r>
                <a:rPr lang="en-US" sz="1200" b="0" i="0" u="none" strike="noStrike" cap="none">
                  <a:solidFill>
                    <a:srgbClr val="CBD5E1"/>
                  </a:solidFill>
                  <a:latin typeface="Lato"/>
                  <a:ea typeface="Lato"/>
                  <a:cs typeface="Lato"/>
                  <a:sym typeface="Lato"/>
                </a:rPr>
                <a:t> Manage News, FAQ, Guides, and Policies.</a:t>
              </a:r>
              <a:endParaRPr/>
            </a:p>
          </p:txBody>
        </p:sp>
        <p:sp>
          <p:nvSpPr>
            <p:cNvPr id="351" name="Google Shape;351;p22"/>
            <p:cNvSpPr txBox="1"/>
            <p:nvPr/>
          </p:nvSpPr>
          <p:spPr>
            <a:xfrm>
              <a:off x="6677025" y="3551785"/>
              <a:ext cx="4743600" cy="517065"/>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Q&amp;A &amp; AI:</a:t>
              </a:r>
              <a:r>
                <a:rPr lang="en-US" sz="1200" b="0" i="0" u="none" strike="noStrike" cap="none">
                  <a:solidFill>
                    <a:srgbClr val="CBD5E1"/>
                  </a:solidFill>
                  <a:latin typeface="Lato"/>
                  <a:ea typeface="Lato"/>
                  <a:cs typeface="Lato"/>
                  <a:sym typeface="Lato"/>
                </a:rPr>
                <a:t> </a:t>
              </a:r>
              <a:r>
                <a:rPr lang="it-IT" sz="1200" b="0" i="0" u="none" strike="noStrike" cap="none">
                  <a:solidFill>
                    <a:srgbClr val="CBD5E1"/>
                  </a:solidFill>
                  <a:latin typeface="Lato"/>
                  <a:ea typeface="Lato"/>
                  <a:cs typeface="Lato"/>
                  <a:sym typeface="Lato"/>
                </a:rPr>
                <a:t>Moderate/Delete Q&amp;A, manage AI content, and monitor AI chat history.</a:t>
              </a:r>
              <a:endParaRPr/>
            </a:p>
          </p:txBody>
        </p:sp>
        <p:sp>
          <p:nvSpPr>
            <p:cNvPr id="352" name="Google Shape;352;p22"/>
            <p:cNvSpPr txBox="1"/>
            <p:nvPr/>
          </p:nvSpPr>
          <p:spPr>
            <a:xfrm>
              <a:off x="6677025" y="4143260"/>
              <a:ext cx="4743600" cy="517065"/>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Audit Logs:</a:t>
              </a:r>
              <a:r>
                <a:rPr lang="en-US" sz="1200" b="0" i="0" u="none" strike="noStrike" cap="none">
                  <a:solidFill>
                    <a:srgbClr val="CBD5E1"/>
                  </a:solidFill>
                  <a:latin typeface="Lato"/>
                  <a:ea typeface="Lato"/>
                  <a:cs typeface="Lato"/>
                  <a:sym typeface="Lato"/>
                </a:rPr>
                <a:t> Record comprehensive Admin activity logs for system security.</a:t>
              </a:r>
              <a:endParaRPr/>
            </a:p>
          </p:txBody>
        </p:sp>
        <p:pic>
          <p:nvPicPr>
            <p:cNvPr id="358" name="Google Shape;358;p22" descr="image.png"/>
            <p:cNvPicPr preferRelativeResize="0"/>
            <p:nvPr/>
          </p:nvPicPr>
          <p:blipFill rotWithShape="1">
            <a:blip r:embed="rId6">
              <a:alphaModFix/>
            </a:blip>
            <a:srcRect/>
            <a:stretch/>
          </p:blipFill>
          <p:spPr>
            <a:xfrm>
              <a:off x="6438900" y="3262315"/>
              <a:ext cx="76200" cy="152400"/>
            </a:xfrm>
            <a:prstGeom prst="rect">
              <a:avLst/>
            </a:prstGeom>
            <a:noFill/>
            <a:ln>
              <a:noFill/>
            </a:ln>
          </p:spPr>
        </p:pic>
        <p:pic>
          <p:nvPicPr>
            <p:cNvPr id="359" name="Google Shape;359;p22" descr="image.png"/>
            <p:cNvPicPr preferRelativeResize="0"/>
            <p:nvPr/>
          </p:nvPicPr>
          <p:blipFill rotWithShape="1">
            <a:blip r:embed="rId6">
              <a:alphaModFix/>
            </a:blip>
            <a:srcRect/>
            <a:stretch/>
          </p:blipFill>
          <p:spPr>
            <a:xfrm>
              <a:off x="6438900" y="3551785"/>
              <a:ext cx="76200" cy="152400"/>
            </a:xfrm>
            <a:prstGeom prst="rect">
              <a:avLst/>
            </a:prstGeom>
            <a:noFill/>
            <a:ln>
              <a:noFill/>
            </a:ln>
          </p:spPr>
        </p:pic>
        <p:pic>
          <p:nvPicPr>
            <p:cNvPr id="360" name="Google Shape;360;p22" descr="image.png"/>
            <p:cNvPicPr preferRelativeResize="0"/>
            <p:nvPr/>
          </p:nvPicPr>
          <p:blipFill rotWithShape="1">
            <a:blip r:embed="rId6">
              <a:alphaModFix/>
            </a:blip>
            <a:srcRect/>
            <a:stretch/>
          </p:blipFill>
          <p:spPr>
            <a:xfrm>
              <a:off x="6438900" y="4193594"/>
              <a:ext cx="76200" cy="152400"/>
            </a:xfrm>
            <a:prstGeom prst="rect">
              <a:avLst/>
            </a:prstGeom>
            <a:noFill/>
            <a:ln>
              <a:noFill/>
            </a:ln>
          </p:spPr>
        </p:pic>
      </p:grpSp>
      <p:grpSp>
        <p:nvGrpSpPr>
          <p:cNvPr id="6" name="Group 5">
            <a:extLst>
              <a:ext uri="{FF2B5EF4-FFF2-40B4-BE49-F238E27FC236}">
                <a16:creationId xmlns:a16="http://schemas.microsoft.com/office/drawing/2014/main" id="{ACC051EE-E83C-2149-355F-1A6A4EE69E1A}"/>
              </a:ext>
            </a:extLst>
          </p:cNvPr>
          <p:cNvGrpSpPr/>
          <p:nvPr/>
        </p:nvGrpSpPr>
        <p:grpSpPr>
          <a:xfrm>
            <a:off x="423005" y="2605090"/>
            <a:ext cx="5615995" cy="2441674"/>
            <a:chOff x="571500" y="1843385"/>
            <a:chExt cx="5412675" cy="2441674"/>
          </a:xfrm>
        </p:grpSpPr>
        <p:pic>
          <p:nvPicPr>
            <p:cNvPr id="341" name="Google Shape;341;p22" descr="image.png"/>
            <p:cNvPicPr preferRelativeResize="0"/>
            <p:nvPr/>
          </p:nvPicPr>
          <p:blipFill rotWithShape="1">
            <a:blip r:embed="rId7">
              <a:alphaModFix/>
            </a:blip>
            <a:srcRect/>
            <a:stretch/>
          </p:blipFill>
          <p:spPr>
            <a:xfrm>
              <a:off x="571500" y="1843385"/>
              <a:ext cx="5381625" cy="2441674"/>
            </a:xfrm>
            <a:prstGeom prst="rect">
              <a:avLst/>
            </a:prstGeom>
            <a:noFill/>
            <a:ln>
              <a:noFill/>
            </a:ln>
          </p:spPr>
        </p:pic>
        <p:sp>
          <p:nvSpPr>
            <p:cNvPr id="343" name="Google Shape;343;p22"/>
            <p:cNvSpPr txBox="1"/>
            <p:nvPr/>
          </p:nvSpPr>
          <p:spPr>
            <a:xfrm>
              <a:off x="1133475" y="2043410"/>
              <a:ext cx="4850700" cy="2541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650" b="1" i="0" u="none" strike="noStrike" cap="none">
                  <a:solidFill>
                    <a:srgbClr val="38BDF8"/>
                  </a:solidFill>
                  <a:latin typeface="Poppins"/>
                  <a:ea typeface="Poppins"/>
                  <a:cs typeface="Poppins"/>
                  <a:sym typeface="Poppins"/>
                </a:rPr>
                <a:t>User &amp; Verification</a:t>
              </a:r>
              <a:endParaRPr/>
            </a:p>
          </p:txBody>
        </p:sp>
        <p:pic>
          <p:nvPicPr>
            <p:cNvPr id="345" name="Google Shape;345;p22" descr="image.png"/>
            <p:cNvPicPr preferRelativeResize="0"/>
            <p:nvPr/>
          </p:nvPicPr>
          <p:blipFill rotWithShape="1">
            <a:blip r:embed="rId8">
              <a:alphaModFix/>
            </a:blip>
            <a:srcRect/>
            <a:stretch/>
          </p:blipFill>
          <p:spPr>
            <a:xfrm>
              <a:off x="771525" y="2095797"/>
              <a:ext cx="266700" cy="209550"/>
            </a:xfrm>
            <a:prstGeom prst="rect">
              <a:avLst/>
            </a:prstGeom>
            <a:noFill/>
            <a:ln>
              <a:noFill/>
            </a:ln>
          </p:spPr>
        </p:pic>
        <p:sp>
          <p:nvSpPr>
            <p:cNvPr id="346" name="Google Shape;346;p22"/>
            <p:cNvSpPr txBox="1"/>
            <p:nvPr/>
          </p:nvSpPr>
          <p:spPr>
            <a:xfrm>
              <a:off x="1009650" y="2500610"/>
              <a:ext cx="4743600" cy="517065"/>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User Management: </a:t>
              </a:r>
              <a:r>
                <a:rPr lang="en-US" sz="1200">
                  <a:solidFill>
                    <a:srgbClr val="CBD5E1"/>
                  </a:solidFill>
                  <a:latin typeface="Lato"/>
                  <a:ea typeface="Lato"/>
                  <a:cs typeface="Lato"/>
                  <a:sym typeface="Lato"/>
                </a:rPr>
                <a:t>Lock/Delete accounts (Condition: no existing transactions to prevent orphaned data errors).</a:t>
              </a:r>
              <a:endParaRPr sz="1200">
                <a:solidFill>
                  <a:srgbClr val="CBD5E1"/>
                </a:solidFill>
                <a:latin typeface="Lato"/>
                <a:ea typeface="Lato"/>
                <a:cs typeface="Lato"/>
              </a:endParaRPr>
            </a:p>
          </p:txBody>
        </p:sp>
        <p:sp>
          <p:nvSpPr>
            <p:cNvPr id="347" name="Google Shape;347;p22"/>
            <p:cNvSpPr txBox="1"/>
            <p:nvPr/>
          </p:nvSpPr>
          <p:spPr>
            <a:xfrm>
              <a:off x="1009650" y="3003351"/>
              <a:ext cx="4743600" cy="184800"/>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Lawyer Verification:</a:t>
              </a:r>
              <a:endParaRPr/>
            </a:p>
          </p:txBody>
        </p:sp>
        <p:sp>
          <p:nvSpPr>
            <p:cNvPr id="348" name="Google Shape;348;p22"/>
            <p:cNvSpPr txBox="1"/>
            <p:nvPr/>
          </p:nvSpPr>
          <p:spPr>
            <a:xfrm>
              <a:off x="1009649" y="3795563"/>
              <a:ext cx="4974525"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Booking:</a:t>
              </a:r>
              <a:r>
                <a:rPr lang="en-US" sz="1200" b="0" i="0" u="none" strike="noStrike" cap="none">
                  <a:solidFill>
                    <a:srgbClr val="CBD5E1"/>
                  </a:solidFill>
                  <a:latin typeface="Lato"/>
                  <a:ea typeface="Lato"/>
                  <a:cs typeface="Lato"/>
                  <a:sym typeface="Lato"/>
                </a:rPr>
                <a:t> Platform-wide schedule management &amp; Emergency cancellation.</a:t>
              </a:r>
              <a:endParaRPr/>
            </a:p>
          </p:txBody>
        </p:sp>
        <p:pic>
          <p:nvPicPr>
            <p:cNvPr id="355" name="Google Shape;355;p22" descr="image.png"/>
            <p:cNvPicPr preferRelativeResize="0"/>
            <p:nvPr/>
          </p:nvPicPr>
          <p:blipFill rotWithShape="1">
            <a:blip r:embed="rId6">
              <a:alphaModFix/>
            </a:blip>
            <a:srcRect/>
            <a:stretch/>
          </p:blipFill>
          <p:spPr>
            <a:xfrm>
              <a:off x="771525" y="2500610"/>
              <a:ext cx="76200" cy="152400"/>
            </a:xfrm>
            <a:prstGeom prst="rect">
              <a:avLst/>
            </a:prstGeom>
            <a:noFill/>
            <a:ln>
              <a:noFill/>
            </a:ln>
          </p:spPr>
        </p:pic>
        <p:pic>
          <p:nvPicPr>
            <p:cNvPr id="356" name="Google Shape;356;p22" descr="image.png"/>
            <p:cNvPicPr preferRelativeResize="0"/>
            <p:nvPr/>
          </p:nvPicPr>
          <p:blipFill rotWithShape="1">
            <a:blip r:embed="rId6">
              <a:alphaModFix/>
            </a:blip>
            <a:srcRect/>
            <a:stretch/>
          </p:blipFill>
          <p:spPr>
            <a:xfrm>
              <a:off x="771525" y="3003351"/>
              <a:ext cx="76200" cy="152400"/>
            </a:xfrm>
            <a:prstGeom prst="rect">
              <a:avLst/>
            </a:prstGeom>
            <a:noFill/>
            <a:ln>
              <a:noFill/>
            </a:ln>
          </p:spPr>
        </p:pic>
        <p:pic>
          <p:nvPicPr>
            <p:cNvPr id="357" name="Google Shape;357;p22" descr="image.png"/>
            <p:cNvPicPr preferRelativeResize="0"/>
            <p:nvPr/>
          </p:nvPicPr>
          <p:blipFill rotWithShape="1">
            <a:blip r:embed="rId6">
              <a:alphaModFix/>
            </a:blip>
            <a:srcRect/>
            <a:stretch/>
          </p:blipFill>
          <p:spPr>
            <a:xfrm>
              <a:off x="771525" y="3795563"/>
              <a:ext cx="76200" cy="152400"/>
            </a:xfrm>
            <a:prstGeom prst="rect">
              <a:avLst/>
            </a:prstGeom>
            <a:noFill/>
            <a:ln>
              <a:noFill/>
            </a:ln>
          </p:spPr>
        </p:pic>
        <p:sp>
          <p:nvSpPr>
            <p:cNvPr id="361" name="Google Shape;361;p22"/>
            <p:cNvSpPr txBox="1"/>
            <p:nvPr/>
          </p:nvSpPr>
          <p:spPr>
            <a:xfrm>
              <a:off x="1569339" y="3216622"/>
              <a:ext cx="39339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0" i="0" u="none" strike="noStrike" cap="none">
                  <a:solidFill>
                    <a:srgbClr val="CBD5E1"/>
                  </a:solidFill>
                  <a:latin typeface="Lato"/>
                  <a:ea typeface="Lato"/>
                  <a:cs typeface="Lato"/>
                  <a:sym typeface="Lato"/>
                </a:rPr>
                <a:t>New Registration: Default "Deactivated" status.</a:t>
              </a:r>
              <a:endParaRPr/>
            </a:p>
          </p:txBody>
        </p:sp>
        <p:sp>
          <p:nvSpPr>
            <p:cNvPr id="362" name="Google Shape;362;p22"/>
            <p:cNvSpPr txBox="1"/>
            <p:nvPr/>
          </p:nvSpPr>
          <p:spPr>
            <a:xfrm>
              <a:off x="1569339" y="3506092"/>
              <a:ext cx="41649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0" i="0" u="none" strike="noStrike" cap="none">
                  <a:solidFill>
                    <a:srgbClr val="CBD5E1"/>
                  </a:solidFill>
                  <a:latin typeface="Lato"/>
                  <a:ea typeface="Lato"/>
                  <a:cs typeface="Lato"/>
                  <a:sym typeface="Lato"/>
                </a:rPr>
                <a:t>Post-verification updates: Account remains active (unlocked).</a:t>
              </a:r>
              <a:endParaRPr/>
            </a:p>
          </p:txBody>
        </p:sp>
        <p:pic>
          <p:nvPicPr>
            <p:cNvPr id="363" name="Google Shape;363;p22" descr="image.png"/>
            <p:cNvPicPr preferRelativeResize="0"/>
            <p:nvPr/>
          </p:nvPicPr>
          <p:blipFill rotWithShape="1">
            <a:blip r:embed="rId6">
              <a:alphaModFix/>
            </a:blip>
            <a:srcRect/>
            <a:stretch/>
          </p:blipFill>
          <p:spPr>
            <a:xfrm>
              <a:off x="1331214" y="3277582"/>
              <a:ext cx="76200" cy="152400"/>
            </a:xfrm>
            <a:prstGeom prst="rect">
              <a:avLst/>
            </a:prstGeom>
            <a:noFill/>
            <a:ln>
              <a:noFill/>
            </a:ln>
          </p:spPr>
        </p:pic>
        <p:pic>
          <p:nvPicPr>
            <p:cNvPr id="364" name="Google Shape;364;p22" descr="image.png"/>
            <p:cNvPicPr preferRelativeResize="0"/>
            <p:nvPr/>
          </p:nvPicPr>
          <p:blipFill rotWithShape="1">
            <a:blip r:embed="rId6">
              <a:alphaModFix/>
            </a:blip>
            <a:srcRect/>
            <a:stretch/>
          </p:blipFill>
          <p:spPr>
            <a:xfrm>
              <a:off x="1331214" y="3561972"/>
              <a:ext cx="76200" cy="152400"/>
            </a:xfrm>
            <a:prstGeom prst="rect">
              <a:avLst/>
            </a:prstGeom>
            <a:noFill/>
            <a:ln>
              <a:noFill/>
            </a:ln>
          </p:spPr>
        </p:pic>
      </p:grpSp>
      <p:sp>
        <p:nvSpPr>
          <p:cNvPr id="2" name="Rectangle: Rounded Corners 1">
            <a:extLst>
              <a:ext uri="{FF2B5EF4-FFF2-40B4-BE49-F238E27FC236}">
                <a16:creationId xmlns:a16="http://schemas.microsoft.com/office/drawing/2014/main" id="{A52BCC3E-36C6-F021-5548-7AC5410E3CD2}"/>
              </a:ext>
            </a:extLst>
          </p:cNvPr>
          <p:cNvSpPr/>
          <p:nvPr/>
        </p:nvSpPr>
        <p:spPr>
          <a:xfrm>
            <a:off x="1581150" y="607654"/>
            <a:ext cx="8959175" cy="569571"/>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Admin Role</a:t>
            </a:r>
            <a:endParaRPr lang="en-001"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172A"/>
        </a:solidFill>
        <a:effectLst/>
      </p:bgPr>
    </p:bg>
    <p:spTree>
      <p:nvGrpSpPr>
        <p:cNvPr id="1" name="Shape 338">
          <a:extLst>
            <a:ext uri="{FF2B5EF4-FFF2-40B4-BE49-F238E27FC236}">
              <a16:creationId xmlns:a16="http://schemas.microsoft.com/office/drawing/2014/main" id="{A00D9B02-578A-C136-6B07-D1908DAA75B8}"/>
            </a:ext>
          </a:extLst>
        </p:cNvPr>
        <p:cNvGrpSpPr/>
        <p:nvPr/>
      </p:nvGrpSpPr>
      <p:grpSpPr>
        <a:xfrm>
          <a:off x="0" y="0"/>
          <a:ext cx="0" cy="0"/>
          <a:chOff x="0" y="0"/>
          <a:chExt cx="0" cy="0"/>
        </a:xfrm>
      </p:grpSpPr>
      <p:pic>
        <p:nvPicPr>
          <p:cNvPr id="339" name="Google Shape;339;p22" descr="image.png">
            <a:extLst>
              <a:ext uri="{FF2B5EF4-FFF2-40B4-BE49-F238E27FC236}">
                <a16:creationId xmlns:a16="http://schemas.microsoft.com/office/drawing/2014/main" id="{591002A9-5DB7-3AA2-AD9D-9EBCEECDEAF0}"/>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41" name="Google Shape;341;p22" descr="image.png">
            <a:extLst>
              <a:ext uri="{FF2B5EF4-FFF2-40B4-BE49-F238E27FC236}">
                <a16:creationId xmlns:a16="http://schemas.microsoft.com/office/drawing/2014/main" id="{6297BD5F-E9A5-504F-D309-EE533686F372}"/>
              </a:ext>
            </a:extLst>
          </p:cNvPr>
          <p:cNvPicPr preferRelativeResize="0"/>
          <p:nvPr/>
        </p:nvPicPr>
        <p:blipFill rotWithShape="1">
          <a:blip r:embed="rId4">
            <a:alphaModFix/>
          </a:blip>
          <a:srcRect/>
          <a:stretch/>
        </p:blipFill>
        <p:spPr>
          <a:xfrm>
            <a:off x="586674" y="1239362"/>
            <a:ext cx="5415056" cy="1765577"/>
          </a:xfrm>
          <a:prstGeom prst="rect">
            <a:avLst/>
          </a:prstGeom>
          <a:noFill/>
          <a:ln>
            <a:noFill/>
          </a:ln>
        </p:spPr>
      </p:pic>
      <p:sp>
        <p:nvSpPr>
          <p:cNvPr id="343" name="Google Shape;343;p22">
            <a:extLst>
              <a:ext uri="{FF2B5EF4-FFF2-40B4-BE49-F238E27FC236}">
                <a16:creationId xmlns:a16="http://schemas.microsoft.com/office/drawing/2014/main" id="{6A1FF915-D1B9-4F20-FB02-E1904989F168}"/>
              </a:ext>
            </a:extLst>
          </p:cNvPr>
          <p:cNvSpPr txBox="1"/>
          <p:nvPr/>
        </p:nvSpPr>
        <p:spPr>
          <a:xfrm>
            <a:off x="991083" y="1447111"/>
            <a:ext cx="4850700" cy="253916"/>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vi-VN" sz="1650" b="1">
                <a:solidFill>
                  <a:srgbClr val="38BDF8"/>
                </a:solidFill>
                <a:latin typeface="Poppins"/>
                <a:cs typeface="Poppins"/>
                <a:sym typeface="Poppins"/>
              </a:rPr>
              <a:t>NGUYỄN HOÀNG SƠN</a:t>
            </a:r>
            <a:endParaRPr lang="en-US"/>
          </a:p>
        </p:txBody>
      </p:sp>
      <p:sp>
        <p:nvSpPr>
          <p:cNvPr id="346" name="Google Shape;346;p22">
            <a:extLst>
              <a:ext uri="{FF2B5EF4-FFF2-40B4-BE49-F238E27FC236}">
                <a16:creationId xmlns:a16="http://schemas.microsoft.com/office/drawing/2014/main" id="{8AB3468D-8F63-5076-4BD7-0B193B0089BA}"/>
              </a:ext>
            </a:extLst>
          </p:cNvPr>
          <p:cNvSpPr txBox="1"/>
          <p:nvPr/>
        </p:nvSpPr>
        <p:spPr>
          <a:xfrm>
            <a:off x="1024822" y="1896589"/>
            <a:ext cx="4463952" cy="689420"/>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600" b="1">
                <a:solidFill>
                  <a:srgbClr val="F8FAFC"/>
                </a:solidFill>
                <a:latin typeface="Lato"/>
                <a:ea typeface="Lato"/>
                <a:cs typeface="Lato"/>
                <a:sym typeface="Lato"/>
              </a:rPr>
              <a:t>Guest User Flow</a:t>
            </a:r>
          </a:p>
          <a:p>
            <a:pPr marL="0" marR="0" lvl="0" indent="0" algn="l" rtl="0">
              <a:lnSpc>
                <a:spcPct val="139916"/>
              </a:lnSpc>
              <a:spcBef>
                <a:spcPts val="0"/>
              </a:spcBef>
              <a:spcAft>
                <a:spcPts val="0"/>
              </a:spcAft>
              <a:buNone/>
            </a:pPr>
            <a:r>
              <a:rPr lang="en-US" sz="1600" b="1">
                <a:solidFill>
                  <a:srgbClr val="F8FAFC"/>
                </a:solidFill>
                <a:latin typeface="Lato"/>
                <a:ea typeface="Lato"/>
                <a:cs typeface="Lato"/>
                <a:sym typeface="Lato"/>
              </a:rPr>
              <a:t>Excludes: AI features and Lawyer scoring system.</a:t>
            </a:r>
            <a:endParaRPr sz="1600"/>
          </a:p>
        </p:txBody>
      </p:sp>
      <p:sp>
        <p:nvSpPr>
          <p:cNvPr id="353" name="Google Shape;353;p22">
            <a:extLst>
              <a:ext uri="{FF2B5EF4-FFF2-40B4-BE49-F238E27FC236}">
                <a16:creationId xmlns:a16="http://schemas.microsoft.com/office/drawing/2014/main" id="{86A87DE9-AB33-CDB9-8FE1-48CF90C98EB8}"/>
              </a:ext>
            </a:extLst>
          </p:cNvPr>
          <p:cNvSpPr txBox="1"/>
          <p:nvPr/>
        </p:nvSpPr>
        <p:spPr>
          <a:xfrm>
            <a:off x="1287293" y="426272"/>
            <a:ext cx="10662945" cy="438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50" b="1" i="0" u="none" strike="noStrike" cap="none">
                <a:solidFill>
                  <a:srgbClr val="F1F5F9"/>
                </a:solidFill>
                <a:latin typeface="Poppins"/>
                <a:ea typeface="Poppins"/>
                <a:cs typeface="Poppins"/>
                <a:sym typeface="Poppins"/>
              </a:rPr>
              <a:t>Team Task Allocation</a:t>
            </a:r>
            <a:endParaRPr/>
          </a:p>
        </p:txBody>
      </p:sp>
      <p:pic>
        <p:nvPicPr>
          <p:cNvPr id="355" name="Google Shape;355;p22" descr="image.png">
            <a:extLst>
              <a:ext uri="{FF2B5EF4-FFF2-40B4-BE49-F238E27FC236}">
                <a16:creationId xmlns:a16="http://schemas.microsoft.com/office/drawing/2014/main" id="{8DB40DA9-F090-03D8-CA85-11C8987F8A0C}"/>
              </a:ext>
            </a:extLst>
          </p:cNvPr>
          <p:cNvPicPr preferRelativeResize="0"/>
          <p:nvPr/>
        </p:nvPicPr>
        <p:blipFill rotWithShape="1">
          <a:blip r:embed="rId5">
            <a:alphaModFix/>
          </a:blip>
          <a:srcRect/>
          <a:stretch/>
        </p:blipFill>
        <p:spPr>
          <a:xfrm>
            <a:off x="786697" y="1964684"/>
            <a:ext cx="80893" cy="171594"/>
          </a:xfrm>
          <a:prstGeom prst="rect">
            <a:avLst/>
          </a:prstGeom>
          <a:noFill/>
          <a:ln>
            <a:noFill/>
          </a:ln>
        </p:spPr>
      </p:pic>
      <p:pic>
        <p:nvPicPr>
          <p:cNvPr id="4" name="Google Shape;345;p22" descr="image.png">
            <a:extLst>
              <a:ext uri="{FF2B5EF4-FFF2-40B4-BE49-F238E27FC236}">
                <a16:creationId xmlns:a16="http://schemas.microsoft.com/office/drawing/2014/main" id="{5CB67903-952A-CE25-0DCB-169C1D78198C}"/>
              </a:ext>
            </a:extLst>
          </p:cNvPr>
          <p:cNvPicPr preferRelativeResize="0"/>
          <p:nvPr/>
        </p:nvPicPr>
        <p:blipFill rotWithShape="1">
          <a:blip r:embed="rId6">
            <a:alphaModFix/>
          </a:blip>
          <a:srcRect/>
          <a:stretch/>
        </p:blipFill>
        <p:spPr>
          <a:xfrm>
            <a:off x="687224" y="426272"/>
            <a:ext cx="526308" cy="438600"/>
          </a:xfrm>
          <a:prstGeom prst="rect">
            <a:avLst/>
          </a:prstGeom>
          <a:noFill/>
          <a:ln>
            <a:noFill/>
          </a:ln>
        </p:spPr>
      </p:pic>
      <p:pic>
        <p:nvPicPr>
          <p:cNvPr id="5" name="Google Shape;341;p22" descr="image.png">
            <a:extLst>
              <a:ext uri="{FF2B5EF4-FFF2-40B4-BE49-F238E27FC236}">
                <a16:creationId xmlns:a16="http://schemas.microsoft.com/office/drawing/2014/main" id="{A684246F-FCE0-7185-BF07-5125BEB76598}"/>
              </a:ext>
            </a:extLst>
          </p:cNvPr>
          <p:cNvPicPr preferRelativeResize="0"/>
          <p:nvPr/>
        </p:nvPicPr>
        <p:blipFill rotWithShape="1">
          <a:blip r:embed="rId4">
            <a:alphaModFix/>
          </a:blip>
          <a:srcRect/>
          <a:stretch/>
        </p:blipFill>
        <p:spPr>
          <a:xfrm>
            <a:off x="6415181" y="1239362"/>
            <a:ext cx="5198641" cy="1765577"/>
          </a:xfrm>
          <a:prstGeom prst="rect">
            <a:avLst/>
          </a:prstGeom>
          <a:noFill/>
          <a:ln>
            <a:noFill/>
          </a:ln>
        </p:spPr>
      </p:pic>
      <p:sp>
        <p:nvSpPr>
          <p:cNvPr id="6" name="Google Shape;343;p22">
            <a:extLst>
              <a:ext uri="{FF2B5EF4-FFF2-40B4-BE49-F238E27FC236}">
                <a16:creationId xmlns:a16="http://schemas.microsoft.com/office/drawing/2014/main" id="{7AB334E8-8AF5-8E7D-CD4C-DA030FBBFC6A}"/>
              </a:ext>
            </a:extLst>
          </p:cNvPr>
          <p:cNvSpPr txBox="1"/>
          <p:nvPr/>
        </p:nvSpPr>
        <p:spPr>
          <a:xfrm>
            <a:off x="6835378" y="1485935"/>
            <a:ext cx="4850700" cy="253916"/>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vi-VN" sz="1650" b="1">
                <a:solidFill>
                  <a:srgbClr val="38BDF8"/>
                </a:solidFill>
                <a:latin typeface="Poppins"/>
                <a:cs typeface="Poppins"/>
                <a:sym typeface="Poppins"/>
              </a:rPr>
              <a:t>CHÂU NHẬT MINH</a:t>
            </a:r>
            <a:endParaRPr lang="en-US"/>
          </a:p>
        </p:txBody>
      </p:sp>
      <p:sp>
        <p:nvSpPr>
          <p:cNvPr id="7" name="Google Shape;346;p22">
            <a:extLst>
              <a:ext uri="{FF2B5EF4-FFF2-40B4-BE49-F238E27FC236}">
                <a16:creationId xmlns:a16="http://schemas.microsoft.com/office/drawing/2014/main" id="{4EB81AB0-C0DA-5198-AA0F-C305F0DEB751}"/>
              </a:ext>
            </a:extLst>
          </p:cNvPr>
          <p:cNvSpPr txBox="1"/>
          <p:nvPr/>
        </p:nvSpPr>
        <p:spPr>
          <a:xfrm>
            <a:off x="6853329" y="1896589"/>
            <a:ext cx="4469451" cy="689420"/>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600" b="1">
                <a:solidFill>
                  <a:srgbClr val="F8FAFC"/>
                </a:solidFill>
                <a:latin typeface="Lato"/>
                <a:ea typeface="Lato"/>
                <a:cs typeface="Lato"/>
                <a:sym typeface="Lato"/>
              </a:rPr>
              <a:t>Customer User Flow</a:t>
            </a:r>
          </a:p>
          <a:p>
            <a:pPr marL="0" marR="0" lvl="0" indent="0" algn="l" rtl="0">
              <a:lnSpc>
                <a:spcPct val="139916"/>
              </a:lnSpc>
              <a:spcBef>
                <a:spcPts val="0"/>
              </a:spcBef>
              <a:spcAft>
                <a:spcPts val="0"/>
              </a:spcAft>
              <a:buNone/>
            </a:pPr>
            <a:r>
              <a:rPr lang="en-US" sz="1600" b="1">
                <a:solidFill>
                  <a:srgbClr val="F8FAFC"/>
                </a:solidFill>
                <a:latin typeface="Lato"/>
                <a:ea typeface="Lato"/>
                <a:cs typeface="Lato"/>
                <a:sym typeface="Lato"/>
              </a:rPr>
              <a:t>Excludes: AI features and Notifications.</a:t>
            </a:r>
            <a:endParaRPr sz="1600"/>
          </a:p>
        </p:txBody>
      </p:sp>
      <p:pic>
        <p:nvPicPr>
          <p:cNvPr id="8" name="Google Shape;355;p22" descr="image.png">
            <a:extLst>
              <a:ext uri="{FF2B5EF4-FFF2-40B4-BE49-F238E27FC236}">
                <a16:creationId xmlns:a16="http://schemas.microsoft.com/office/drawing/2014/main" id="{69B138F4-AB45-288C-D343-505379376FEC}"/>
              </a:ext>
            </a:extLst>
          </p:cNvPr>
          <p:cNvPicPr preferRelativeResize="0"/>
          <p:nvPr/>
        </p:nvPicPr>
        <p:blipFill rotWithShape="1">
          <a:blip r:embed="rId5">
            <a:alphaModFix/>
          </a:blip>
          <a:srcRect/>
          <a:stretch/>
        </p:blipFill>
        <p:spPr>
          <a:xfrm>
            <a:off x="6615205" y="1964684"/>
            <a:ext cx="82524" cy="171594"/>
          </a:xfrm>
          <a:prstGeom prst="rect">
            <a:avLst/>
          </a:prstGeom>
          <a:noFill/>
          <a:ln>
            <a:noFill/>
          </a:ln>
        </p:spPr>
      </p:pic>
      <p:pic>
        <p:nvPicPr>
          <p:cNvPr id="9" name="Google Shape;341;p22" descr="image.png">
            <a:extLst>
              <a:ext uri="{FF2B5EF4-FFF2-40B4-BE49-F238E27FC236}">
                <a16:creationId xmlns:a16="http://schemas.microsoft.com/office/drawing/2014/main" id="{8696C0B9-5757-1E1B-F1F0-5AA2200E11A2}"/>
              </a:ext>
            </a:extLst>
          </p:cNvPr>
          <p:cNvPicPr preferRelativeResize="0"/>
          <p:nvPr/>
        </p:nvPicPr>
        <p:blipFill rotWithShape="1">
          <a:blip r:embed="rId4">
            <a:alphaModFix/>
          </a:blip>
          <a:srcRect/>
          <a:stretch/>
        </p:blipFill>
        <p:spPr>
          <a:xfrm>
            <a:off x="586674" y="3314806"/>
            <a:ext cx="5415056" cy="3136794"/>
          </a:xfrm>
          <a:prstGeom prst="rect">
            <a:avLst/>
          </a:prstGeom>
          <a:noFill/>
          <a:ln>
            <a:noFill/>
          </a:ln>
        </p:spPr>
      </p:pic>
      <p:sp>
        <p:nvSpPr>
          <p:cNvPr id="10" name="Google Shape;343;p22">
            <a:extLst>
              <a:ext uri="{FF2B5EF4-FFF2-40B4-BE49-F238E27FC236}">
                <a16:creationId xmlns:a16="http://schemas.microsoft.com/office/drawing/2014/main" id="{8E5F42FC-7DAA-5C81-1E50-B7D22404C22F}"/>
              </a:ext>
            </a:extLst>
          </p:cNvPr>
          <p:cNvSpPr txBox="1"/>
          <p:nvPr/>
        </p:nvSpPr>
        <p:spPr>
          <a:xfrm>
            <a:off x="980923" y="3522555"/>
            <a:ext cx="4850700" cy="253916"/>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vi-VN" sz="1650" b="1">
                <a:solidFill>
                  <a:srgbClr val="38BDF8"/>
                </a:solidFill>
                <a:latin typeface="Poppins"/>
                <a:cs typeface="Poppins"/>
                <a:sym typeface="Poppins"/>
              </a:rPr>
              <a:t>NGUYỄN </a:t>
            </a:r>
            <a:r>
              <a:rPr lang="en-US" sz="1650" b="1">
                <a:solidFill>
                  <a:srgbClr val="38BDF8"/>
                </a:solidFill>
                <a:latin typeface="Poppins"/>
                <a:cs typeface="Poppins"/>
                <a:sym typeface="Poppins"/>
              </a:rPr>
              <a:t>ĐỨC LONG</a:t>
            </a:r>
            <a:endParaRPr lang="en-US"/>
          </a:p>
        </p:txBody>
      </p:sp>
      <p:sp>
        <p:nvSpPr>
          <p:cNvPr id="11" name="Google Shape;346;p22">
            <a:extLst>
              <a:ext uri="{FF2B5EF4-FFF2-40B4-BE49-F238E27FC236}">
                <a16:creationId xmlns:a16="http://schemas.microsoft.com/office/drawing/2014/main" id="{8FD84F62-C255-BD2A-9E2A-28203A01FF19}"/>
              </a:ext>
            </a:extLst>
          </p:cNvPr>
          <p:cNvSpPr txBox="1"/>
          <p:nvPr/>
        </p:nvSpPr>
        <p:spPr>
          <a:xfrm>
            <a:off x="1024821" y="3820078"/>
            <a:ext cx="4657725" cy="1034129"/>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600" b="1">
                <a:solidFill>
                  <a:srgbClr val="F8FAFC"/>
                </a:solidFill>
                <a:latin typeface="Lato"/>
                <a:ea typeface="Lato"/>
                <a:cs typeface="Lato"/>
                <a:sym typeface="Lato"/>
              </a:rPr>
              <a:t>Lawyer User Flow: Includes AI integration, Notifications, Lawyer scoring, Revenue sharing, Cancellation policy, and Automated emails.</a:t>
            </a:r>
          </a:p>
        </p:txBody>
      </p:sp>
      <p:pic>
        <p:nvPicPr>
          <p:cNvPr id="12" name="Google Shape;355;p22" descr="image.png">
            <a:extLst>
              <a:ext uri="{FF2B5EF4-FFF2-40B4-BE49-F238E27FC236}">
                <a16:creationId xmlns:a16="http://schemas.microsoft.com/office/drawing/2014/main" id="{DFC88B60-BEC9-DA0D-7F11-51DD71CF7824}"/>
              </a:ext>
            </a:extLst>
          </p:cNvPr>
          <p:cNvPicPr preferRelativeResize="0"/>
          <p:nvPr/>
        </p:nvPicPr>
        <p:blipFill rotWithShape="1">
          <a:blip r:embed="rId5">
            <a:alphaModFix/>
          </a:blip>
          <a:srcRect/>
          <a:stretch/>
        </p:blipFill>
        <p:spPr>
          <a:xfrm>
            <a:off x="786697" y="3930118"/>
            <a:ext cx="80893" cy="171594"/>
          </a:xfrm>
          <a:prstGeom prst="rect">
            <a:avLst/>
          </a:prstGeom>
          <a:noFill/>
          <a:ln>
            <a:noFill/>
          </a:ln>
        </p:spPr>
      </p:pic>
      <p:sp>
        <p:nvSpPr>
          <p:cNvPr id="13" name="Google Shape;346;p22">
            <a:extLst>
              <a:ext uri="{FF2B5EF4-FFF2-40B4-BE49-F238E27FC236}">
                <a16:creationId xmlns:a16="http://schemas.microsoft.com/office/drawing/2014/main" id="{C61F35A8-65B2-28F1-4C4F-6C3C9DC696A8}"/>
              </a:ext>
            </a:extLst>
          </p:cNvPr>
          <p:cNvSpPr txBox="1"/>
          <p:nvPr/>
        </p:nvSpPr>
        <p:spPr>
          <a:xfrm>
            <a:off x="1024821" y="4895864"/>
            <a:ext cx="4657726" cy="689420"/>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600" b="1">
                <a:solidFill>
                  <a:srgbClr val="F8FAFC"/>
                </a:solidFill>
                <a:latin typeface="Lato"/>
                <a:ea typeface="Lato"/>
                <a:cs typeface="Lato"/>
                <a:sym typeface="Lato"/>
              </a:rPr>
              <a:t>System Design: Design of Database and Website architecture.</a:t>
            </a:r>
          </a:p>
        </p:txBody>
      </p:sp>
      <p:pic>
        <p:nvPicPr>
          <p:cNvPr id="14" name="Google Shape;355;p22" descr="image.png">
            <a:extLst>
              <a:ext uri="{FF2B5EF4-FFF2-40B4-BE49-F238E27FC236}">
                <a16:creationId xmlns:a16="http://schemas.microsoft.com/office/drawing/2014/main" id="{0B4E70CE-4CAE-BEC0-A167-2FAFFF09FBAB}"/>
              </a:ext>
            </a:extLst>
          </p:cNvPr>
          <p:cNvPicPr preferRelativeResize="0"/>
          <p:nvPr/>
        </p:nvPicPr>
        <p:blipFill rotWithShape="1">
          <a:blip r:embed="rId5">
            <a:alphaModFix/>
          </a:blip>
          <a:srcRect/>
          <a:stretch/>
        </p:blipFill>
        <p:spPr>
          <a:xfrm>
            <a:off x="786697" y="5001865"/>
            <a:ext cx="80893" cy="171594"/>
          </a:xfrm>
          <a:prstGeom prst="rect">
            <a:avLst/>
          </a:prstGeom>
          <a:noFill/>
          <a:ln>
            <a:noFill/>
          </a:ln>
        </p:spPr>
      </p:pic>
      <p:pic>
        <p:nvPicPr>
          <p:cNvPr id="15" name="Google Shape;341;p22" descr="image.png">
            <a:extLst>
              <a:ext uri="{FF2B5EF4-FFF2-40B4-BE49-F238E27FC236}">
                <a16:creationId xmlns:a16="http://schemas.microsoft.com/office/drawing/2014/main" id="{DA4372FB-B8ED-7A1D-6D51-27CA375FCBF2}"/>
              </a:ext>
            </a:extLst>
          </p:cNvPr>
          <p:cNvPicPr preferRelativeResize="0"/>
          <p:nvPr/>
        </p:nvPicPr>
        <p:blipFill rotWithShape="1">
          <a:blip r:embed="rId4">
            <a:alphaModFix/>
          </a:blip>
          <a:srcRect/>
          <a:stretch/>
        </p:blipFill>
        <p:spPr>
          <a:xfrm>
            <a:off x="6415181" y="3311331"/>
            <a:ext cx="5198641" cy="1837810"/>
          </a:xfrm>
          <a:prstGeom prst="rect">
            <a:avLst/>
          </a:prstGeom>
          <a:noFill/>
          <a:ln>
            <a:noFill/>
          </a:ln>
        </p:spPr>
      </p:pic>
      <p:sp>
        <p:nvSpPr>
          <p:cNvPr id="16" name="Google Shape;343;p22">
            <a:extLst>
              <a:ext uri="{FF2B5EF4-FFF2-40B4-BE49-F238E27FC236}">
                <a16:creationId xmlns:a16="http://schemas.microsoft.com/office/drawing/2014/main" id="{0C72D981-3A3A-4A53-F1E3-DC4F5BEB5174}"/>
              </a:ext>
            </a:extLst>
          </p:cNvPr>
          <p:cNvSpPr txBox="1"/>
          <p:nvPr/>
        </p:nvSpPr>
        <p:spPr>
          <a:xfrm>
            <a:off x="6827164" y="3546987"/>
            <a:ext cx="4850700" cy="253916"/>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650" b="1">
                <a:solidFill>
                  <a:srgbClr val="38BDF8"/>
                </a:solidFill>
                <a:latin typeface="Poppins"/>
                <a:cs typeface="Poppins"/>
                <a:sym typeface="Poppins"/>
              </a:rPr>
              <a:t>Hoàng Ngọc Lê</a:t>
            </a:r>
            <a:endParaRPr lang="en-US"/>
          </a:p>
        </p:txBody>
      </p:sp>
      <p:sp>
        <p:nvSpPr>
          <p:cNvPr id="17" name="Google Shape;346;p22">
            <a:extLst>
              <a:ext uri="{FF2B5EF4-FFF2-40B4-BE49-F238E27FC236}">
                <a16:creationId xmlns:a16="http://schemas.microsoft.com/office/drawing/2014/main" id="{6BA34F41-661D-4091-8FEA-119480AFC472}"/>
              </a:ext>
            </a:extLst>
          </p:cNvPr>
          <p:cNvSpPr txBox="1"/>
          <p:nvPr/>
        </p:nvSpPr>
        <p:spPr>
          <a:xfrm>
            <a:off x="6853330" y="3968558"/>
            <a:ext cx="4451860" cy="689420"/>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600" b="1">
                <a:solidFill>
                  <a:srgbClr val="F8FAFC"/>
                </a:solidFill>
                <a:latin typeface="Lato"/>
                <a:ea typeface="Lato"/>
                <a:cs typeface="Lato"/>
                <a:sym typeface="Lato"/>
              </a:rPr>
              <a:t>Admin User Flow</a:t>
            </a:r>
          </a:p>
          <a:p>
            <a:pPr marL="0" marR="0" lvl="0" indent="0" algn="l" rtl="0">
              <a:lnSpc>
                <a:spcPct val="139916"/>
              </a:lnSpc>
              <a:spcBef>
                <a:spcPts val="0"/>
              </a:spcBef>
              <a:spcAft>
                <a:spcPts val="0"/>
              </a:spcAft>
              <a:buNone/>
            </a:pPr>
            <a:r>
              <a:rPr lang="en-US" sz="1600" b="1">
                <a:solidFill>
                  <a:srgbClr val="F8FAFC"/>
                </a:solidFill>
                <a:latin typeface="Lato"/>
                <a:ea typeface="Lato"/>
                <a:cs typeface="Lato"/>
                <a:sym typeface="Lato"/>
              </a:rPr>
              <a:t>Excludes: AI features and Notifications.</a:t>
            </a:r>
            <a:endParaRPr sz="1600"/>
          </a:p>
        </p:txBody>
      </p:sp>
      <p:pic>
        <p:nvPicPr>
          <p:cNvPr id="18" name="Google Shape;355;p22" descr="image.png">
            <a:extLst>
              <a:ext uri="{FF2B5EF4-FFF2-40B4-BE49-F238E27FC236}">
                <a16:creationId xmlns:a16="http://schemas.microsoft.com/office/drawing/2014/main" id="{7EC48E2E-CED9-DE76-0AC6-C2E2014DAD74}"/>
              </a:ext>
            </a:extLst>
          </p:cNvPr>
          <p:cNvPicPr preferRelativeResize="0"/>
          <p:nvPr/>
        </p:nvPicPr>
        <p:blipFill rotWithShape="1">
          <a:blip r:embed="rId5">
            <a:alphaModFix/>
          </a:blip>
          <a:srcRect/>
          <a:stretch/>
        </p:blipFill>
        <p:spPr>
          <a:xfrm>
            <a:off x="6615205" y="4036653"/>
            <a:ext cx="82524" cy="171594"/>
          </a:xfrm>
          <a:prstGeom prst="rect">
            <a:avLst/>
          </a:prstGeom>
          <a:noFill/>
          <a:ln>
            <a:noFill/>
          </a:ln>
        </p:spPr>
      </p:pic>
      <p:sp>
        <p:nvSpPr>
          <p:cNvPr id="2" name="Google Shape;346;p22">
            <a:extLst>
              <a:ext uri="{FF2B5EF4-FFF2-40B4-BE49-F238E27FC236}">
                <a16:creationId xmlns:a16="http://schemas.microsoft.com/office/drawing/2014/main" id="{92A464BE-90D4-627F-1C9C-AF484684A5DD}"/>
              </a:ext>
            </a:extLst>
          </p:cNvPr>
          <p:cNvSpPr txBox="1"/>
          <p:nvPr/>
        </p:nvSpPr>
        <p:spPr>
          <a:xfrm>
            <a:off x="981882" y="5597900"/>
            <a:ext cx="4657726" cy="689420"/>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600" b="1">
                <a:solidFill>
                  <a:srgbClr val="F8FAFC"/>
                </a:solidFill>
                <a:latin typeface="Lato"/>
                <a:ea typeface="Lato"/>
                <a:cs typeface="Lato"/>
                <a:sym typeface="Lato"/>
              </a:rPr>
              <a:t>Operations &amp; Security: Define operational workflows and security mechanisms.</a:t>
            </a:r>
          </a:p>
        </p:txBody>
      </p:sp>
      <p:pic>
        <p:nvPicPr>
          <p:cNvPr id="3" name="Google Shape;355;p22" descr="image.png">
            <a:extLst>
              <a:ext uri="{FF2B5EF4-FFF2-40B4-BE49-F238E27FC236}">
                <a16:creationId xmlns:a16="http://schemas.microsoft.com/office/drawing/2014/main" id="{920AB0A0-55E5-E2BB-441A-3C03E23AA1CC}"/>
              </a:ext>
            </a:extLst>
          </p:cNvPr>
          <p:cNvPicPr preferRelativeResize="0"/>
          <p:nvPr/>
        </p:nvPicPr>
        <p:blipFill rotWithShape="1">
          <a:blip r:embed="rId5">
            <a:alphaModFix/>
          </a:blip>
          <a:srcRect/>
          <a:stretch/>
        </p:blipFill>
        <p:spPr>
          <a:xfrm>
            <a:off x="764794" y="5699550"/>
            <a:ext cx="80893" cy="171594"/>
          </a:xfrm>
          <a:prstGeom prst="rect">
            <a:avLst/>
          </a:prstGeom>
          <a:noFill/>
          <a:ln>
            <a:noFill/>
          </a:ln>
        </p:spPr>
      </p:pic>
    </p:spTree>
    <p:extLst>
      <p:ext uri="{BB962C8B-B14F-4D97-AF65-F5344CB8AC3E}">
        <p14:creationId xmlns:p14="http://schemas.microsoft.com/office/powerpoint/2010/main" val="2888382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F172A"/>
        </a:solidFill>
        <a:effectLst/>
      </p:bgPr>
    </p:bg>
    <p:spTree>
      <p:nvGrpSpPr>
        <p:cNvPr id="1" name="Shape 338">
          <a:extLst>
            <a:ext uri="{FF2B5EF4-FFF2-40B4-BE49-F238E27FC236}">
              <a16:creationId xmlns:a16="http://schemas.microsoft.com/office/drawing/2014/main" id="{1113DEFE-C3EF-3179-F7E7-3D1ACAD2DC0C}"/>
            </a:ext>
          </a:extLst>
        </p:cNvPr>
        <p:cNvGrpSpPr/>
        <p:nvPr/>
      </p:nvGrpSpPr>
      <p:grpSpPr>
        <a:xfrm>
          <a:off x="0" y="0"/>
          <a:ext cx="0" cy="0"/>
          <a:chOff x="0" y="0"/>
          <a:chExt cx="0" cy="0"/>
        </a:xfrm>
      </p:grpSpPr>
      <p:sp>
        <p:nvSpPr>
          <p:cNvPr id="353" name="Google Shape;353;p22">
            <a:extLst>
              <a:ext uri="{FF2B5EF4-FFF2-40B4-BE49-F238E27FC236}">
                <a16:creationId xmlns:a16="http://schemas.microsoft.com/office/drawing/2014/main" id="{FC85FEB6-EFEB-7265-C1D4-ABE6D5C90847}"/>
              </a:ext>
            </a:extLst>
          </p:cNvPr>
          <p:cNvSpPr txBox="1"/>
          <p:nvPr/>
        </p:nvSpPr>
        <p:spPr>
          <a:xfrm>
            <a:off x="169693" y="202752"/>
            <a:ext cx="3487907" cy="43860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50" b="1" i="0" u="none" strike="noStrike" kern="0" cap="none" spc="0" normalizeH="0" baseline="0" noProof="0">
                <a:ln>
                  <a:noFill/>
                </a:ln>
                <a:solidFill>
                  <a:srgbClr val="F1F5F9"/>
                </a:solidFill>
                <a:effectLst/>
                <a:uLnTx/>
                <a:uFillTx/>
                <a:latin typeface="Poppins"/>
                <a:ea typeface="Poppins"/>
                <a:cs typeface="Poppins"/>
                <a:sym typeface="Poppins"/>
              </a:rPr>
              <a:t>Flow Diagram</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20" name="Picture 19">
            <a:extLst>
              <a:ext uri="{FF2B5EF4-FFF2-40B4-BE49-F238E27FC236}">
                <a16:creationId xmlns:a16="http://schemas.microsoft.com/office/drawing/2014/main" id="{A5BA2F23-491B-071C-FE4C-660E04D6CAAC}"/>
              </a:ext>
            </a:extLst>
          </p:cNvPr>
          <p:cNvPicPr>
            <a:picLocks noChangeAspect="1"/>
          </p:cNvPicPr>
          <p:nvPr/>
        </p:nvPicPr>
        <p:blipFill>
          <a:blip r:embed="rId3"/>
          <a:stretch>
            <a:fillRect/>
          </a:stretch>
        </p:blipFill>
        <p:spPr>
          <a:xfrm>
            <a:off x="601579" y="402476"/>
            <a:ext cx="11285621" cy="6295563"/>
          </a:xfrm>
          <a:prstGeom prst="rect">
            <a:avLst/>
          </a:prstGeom>
        </p:spPr>
      </p:pic>
    </p:spTree>
    <p:extLst>
      <p:ext uri="{BB962C8B-B14F-4D97-AF65-F5344CB8AC3E}">
        <p14:creationId xmlns:p14="http://schemas.microsoft.com/office/powerpoint/2010/main" val="1898081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172A"/>
        </a:solidFill>
        <a:effectLst/>
      </p:bgPr>
    </p:bg>
    <p:spTree>
      <p:nvGrpSpPr>
        <p:cNvPr id="1" name="Shape 338">
          <a:extLst>
            <a:ext uri="{FF2B5EF4-FFF2-40B4-BE49-F238E27FC236}">
              <a16:creationId xmlns:a16="http://schemas.microsoft.com/office/drawing/2014/main" id="{975289EF-32A4-7FBB-5624-8C872C0B4DAE}"/>
            </a:ext>
          </a:extLst>
        </p:cNvPr>
        <p:cNvGrpSpPr/>
        <p:nvPr/>
      </p:nvGrpSpPr>
      <p:grpSpPr>
        <a:xfrm>
          <a:off x="0" y="0"/>
          <a:ext cx="0" cy="0"/>
          <a:chOff x="0" y="0"/>
          <a:chExt cx="0" cy="0"/>
        </a:xfrm>
      </p:grpSpPr>
      <p:sp>
        <p:nvSpPr>
          <p:cNvPr id="353" name="Google Shape;353;p22">
            <a:extLst>
              <a:ext uri="{FF2B5EF4-FFF2-40B4-BE49-F238E27FC236}">
                <a16:creationId xmlns:a16="http://schemas.microsoft.com/office/drawing/2014/main" id="{BEDCD5FC-A18B-BDDD-82D8-CBE12AC73A2D}"/>
              </a:ext>
            </a:extLst>
          </p:cNvPr>
          <p:cNvSpPr txBox="1"/>
          <p:nvPr/>
        </p:nvSpPr>
        <p:spPr>
          <a:xfrm>
            <a:off x="4467373" y="202752"/>
            <a:ext cx="3538707" cy="43858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50" b="1" i="0" u="none" strike="noStrike" kern="0" cap="none" spc="0" normalizeH="0" baseline="0" noProof="0">
                <a:ln>
                  <a:noFill/>
                </a:ln>
                <a:solidFill>
                  <a:srgbClr val="F1F5F9"/>
                </a:solidFill>
                <a:effectLst/>
                <a:uLnTx/>
                <a:uFillTx/>
                <a:latin typeface="Poppins"/>
                <a:ea typeface="Poppins"/>
                <a:cs typeface="Poppins"/>
                <a:sym typeface="Poppins"/>
              </a:rPr>
              <a:t>Flow Diagram</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9B752BC5-C65C-6E0B-3AAB-F42F9728A79C}"/>
              </a:ext>
            </a:extLst>
          </p:cNvPr>
          <p:cNvPicPr>
            <a:picLocks noChangeAspect="1"/>
          </p:cNvPicPr>
          <p:nvPr/>
        </p:nvPicPr>
        <p:blipFill>
          <a:blip r:embed="rId3"/>
          <a:stretch>
            <a:fillRect/>
          </a:stretch>
        </p:blipFill>
        <p:spPr>
          <a:xfrm>
            <a:off x="0" y="426613"/>
            <a:ext cx="12192000" cy="6004773"/>
          </a:xfrm>
          <a:prstGeom prst="rect">
            <a:avLst/>
          </a:prstGeom>
        </p:spPr>
      </p:pic>
    </p:spTree>
    <p:extLst>
      <p:ext uri="{BB962C8B-B14F-4D97-AF65-F5344CB8AC3E}">
        <p14:creationId xmlns:p14="http://schemas.microsoft.com/office/powerpoint/2010/main" val="1529813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F172A"/>
        </a:solidFill>
        <a:effectLst/>
      </p:bgPr>
    </p:bg>
    <p:spTree>
      <p:nvGrpSpPr>
        <p:cNvPr id="1" name="Shape 338">
          <a:extLst>
            <a:ext uri="{FF2B5EF4-FFF2-40B4-BE49-F238E27FC236}">
              <a16:creationId xmlns:a16="http://schemas.microsoft.com/office/drawing/2014/main" id="{3178F6E1-89DC-1416-D09F-7B244D76C9C6}"/>
            </a:ext>
          </a:extLst>
        </p:cNvPr>
        <p:cNvGrpSpPr/>
        <p:nvPr/>
      </p:nvGrpSpPr>
      <p:grpSpPr>
        <a:xfrm>
          <a:off x="0" y="0"/>
          <a:ext cx="0" cy="0"/>
          <a:chOff x="0" y="0"/>
          <a:chExt cx="0" cy="0"/>
        </a:xfrm>
      </p:grpSpPr>
      <p:sp>
        <p:nvSpPr>
          <p:cNvPr id="353" name="Google Shape;353;p22">
            <a:extLst>
              <a:ext uri="{FF2B5EF4-FFF2-40B4-BE49-F238E27FC236}">
                <a16:creationId xmlns:a16="http://schemas.microsoft.com/office/drawing/2014/main" id="{EC4BDC35-8278-6C2D-AE2B-714CD141C14D}"/>
              </a:ext>
            </a:extLst>
          </p:cNvPr>
          <p:cNvSpPr txBox="1"/>
          <p:nvPr/>
        </p:nvSpPr>
        <p:spPr>
          <a:xfrm>
            <a:off x="169693" y="202752"/>
            <a:ext cx="3538707" cy="43858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50" b="1" i="0" u="none" strike="noStrike" kern="0" cap="none" spc="0" normalizeH="0" baseline="0" noProof="0">
                <a:ln>
                  <a:noFill/>
                </a:ln>
                <a:solidFill>
                  <a:srgbClr val="F1F5F9"/>
                </a:solidFill>
                <a:effectLst/>
                <a:uLnTx/>
                <a:uFillTx/>
                <a:latin typeface="Poppins"/>
                <a:ea typeface="Poppins"/>
                <a:cs typeface="Poppins"/>
                <a:sym typeface="Poppins"/>
              </a:rPr>
              <a:t>Flow Diagram</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173C06C1-2078-9C3F-11D9-5A28E51E8979}"/>
              </a:ext>
            </a:extLst>
          </p:cNvPr>
          <p:cNvPicPr>
            <a:picLocks noChangeAspect="1"/>
          </p:cNvPicPr>
          <p:nvPr/>
        </p:nvPicPr>
        <p:blipFill>
          <a:blip r:embed="rId3"/>
          <a:stretch>
            <a:fillRect/>
          </a:stretch>
        </p:blipFill>
        <p:spPr>
          <a:xfrm>
            <a:off x="0" y="783257"/>
            <a:ext cx="12192000" cy="5291486"/>
          </a:xfrm>
          <a:prstGeom prst="rect">
            <a:avLst/>
          </a:prstGeom>
        </p:spPr>
      </p:pic>
    </p:spTree>
    <p:extLst>
      <p:ext uri="{BB962C8B-B14F-4D97-AF65-F5344CB8AC3E}">
        <p14:creationId xmlns:p14="http://schemas.microsoft.com/office/powerpoint/2010/main" val="3179932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F172A"/>
        </a:solidFill>
        <a:effectLst/>
      </p:bgPr>
    </p:bg>
    <p:spTree>
      <p:nvGrpSpPr>
        <p:cNvPr id="1" name="Shape 338">
          <a:extLst>
            <a:ext uri="{FF2B5EF4-FFF2-40B4-BE49-F238E27FC236}">
              <a16:creationId xmlns:a16="http://schemas.microsoft.com/office/drawing/2014/main" id="{70CF4886-5AC7-55A6-806D-4235A8D66166}"/>
            </a:ext>
          </a:extLst>
        </p:cNvPr>
        <p:cNvGrpSpPr/>
        <p:nvPr/>
      </p:nvGrpSpPr>
      <p:grpSpPr>
        <a:xfrm>
          <a:off x="0" y="0"/>
          <a:ext cx="0" cy="0"/>
          <a:chOff x="0" y="0"/>
          <a:chExt cx="0" cy="0"/>
        </a:xfrm>
      </p:grpSpPr>
      <p:sp>
        <p:nvSpPr>
          <p:cNvPr id="353" name="Google Shape;353;p22">
            <a:extLst>
              <a:ext uri="{FF2B5EF4-FFF2-40B4-BE49-F238E27FC236}">
                <a16:creationId xmlns:a16="http://schemas.microsoft.com/office/drawing/2014/main" id="{58F78FEA-F5BA-C761-8F53-0071A2008D16}"/>
              </a:ext>
            </a:extLst>
          </p:cNvPr>
          <p:cNvSpPr txBox="1"/>
          <p:nvPr/>
        </p:nvSpPr>
        <p:spPr>
          <a:xfrm>
            <a:off x="169693" y="202752"/>
            <a:ext cx="3538707" cy="43858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50" b="1" i="0" u="none" strike="noStrike" kern="0" cap="none" spc="0" normalizeH="0" baseline="0" noProof="0">
                <a:ln>
                  <a:noFill/>
                </a:ln>
                <a:solidFill>
                  <a:srgbClr val="F1F5F9"/>
                </a:solidFill>
                <a:effectLst/>
                <a:uLnTx/>
                <a:uFillTx/>
                <a:latin typeface="Poppins"/>
                <a:ea typeface="Poppins"/>
                <a:cs typeface="Poppins"/>
                <a:sym typeface="Poppins"/>
              </a:rPr>
              <a:t>Flow Diagram</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25463FE1-C0E4-5571-8230-45718C171589}"/>
              </a:ext>
            </a:extLst>
          </p:cNvPr>
          <p:cNvPicPr>
            <a:picLocks noChangeAspect="1"/>
          </p:cNvPicPr>
          <p:nvPr/>
        </p:nvPicPr>
        <p:blipFill>
          <a:blip r:embed="rId3"/>
          <a:stretch>
            <a:fillRect/>
          </a:stretch>
        </p:blipFill>
        <p:spPr>
          <a:xfrm>
            <a:off x="0" y="1213693"/>
            <a:ext cx="12192000" cy="4430613"/>
          </a:xfrm>
          <a:prstGeom prst="rect">
            <a:avLst/>
          </a:prstGeom>
        </p:spPr>
      </p:pic>
    </p:spTree>
    <p:extLst>
      <p:ext uri="{BB962C8B-B14F-4D97-AF65-F5344CB8AC3E}">
        <p14:creationId xmlns:p14="http://schemas.microsoft.com/office/powerpoint/2010/main" val="3195225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172A"/>
        </a:solidFill>
        <a:effectLst/>
      </p:bgPr>
    </p:bg>
    <p:spTree>
      <p:nvGrpSpPr>
        <p:cNvPr id="1" name="Shape 90"/>
        <p:cNvGrpSpPr/>
        <p:nvPr/>
      </p:nvGrpSpPr>
      <p:grpSpPr>
        <a:xfrm>
          <a:off x="0" y="0"/>
          <a:ext cx="0" cy="0"/>
          <a:chOff x="0" y="0"/>
          <a:chExt cx="0" cy="0"/>
        </a:xfrm>
      </p:grpSpPr>
      <p:pic>
        <p:nvPicPr>
          <p:cNvPr id="91" name="Google Shape;91;p14" descr="image.png"/>
          <p:cNvPicPr preferRelativeResize="0"/>
          <p:nvPr/>
        </p:nvPicPr>
        <p:blipFill rotWithShape="1">
          <a:blip r:embed="rId3">
            <a:alphaModFix/>
          </a:blip>
          <a:srcRect/>
          <a:stretch/>
        </p:blipFill>
        <p:spPr>
          <a:xfrm>
            <a:off x="0" y="0"/>
            <a:ext cx="12192000" cy="6858000"/>
          </a:xfrm>
          <a:prstGeom prst="rect">
            <a:avLst/>
          </a:prstGeom>
          <a:noFill/>
          <a:ln>
            <a:noFill/>
          </a:ln>
        </p:spPr>
      </p:pic>
      <p:graphicFrame>
        <p:nvGraphicFramePr>
          <p:cNvPr id="3" name="Table 2">
            <a:extLst>
              <a:ext uri="{FF2B5EF4-FFF2-40B4-BE49-F238E27FC236}">
                <a16:creationId xmlns:a16="http://schemas.microsoft.com/office/drawing/2014/main" id="{36814972-3757-B0EE-067A-183DC3AFE434}"/>
              </a:ext>
            </a:extLst>
          </p:cNvPr>
          <p:cNvGraphicFramePr>
            <a:graphicFrameLocks noGrp="1"/>
          </p:cNvGraphicFramePr>
          <p:nvPr>
            <p:extLst>
              <p:ext uri="{D42A27DB-BD31-4B8C-83A1-F6EECF244321}">
                <p14:modId xmlns:p14="http://schemas.microsoft.com/office/powerpoint/2010/main" val="2569098925"/>
              </p:ext>
            </p:extLst>
          </p:nvPr>
        </p:nvGraphicFramePr>
        <p:xfrm>
          <a:off x="1763086" y="1553859"/>
          <a:ext cx="8229600" cy="3586480"/>
        </p:xfrm>
        <a:graphic>
          <a:graphicData uri="http://schemas.openxmlformats.org/drawingml/2006/table">
            <a:tbl>
              <a:tblPr firstRow="1" firstCol="1" bandRow="1">
                <a:tableStyleId>{5C22544A-7EE6-4342-B048-85BDC9FD1C3A}</a:tableStyleId>
              </a:tblPr>
              <a:tblGrid>
                <a:gridCol w="1659087">
                  <a:extLst>
                    <a:ext uri="{9D8B030D-6E8A-4147-A177-3AD203B41FA5}">
                      <a16:colId xmlns:a16="http://schemas.microsoft.com/office/drawing/2014/main" val="1057746101"/>
                    </a:ext>
                  </a:extLst>
                </a:gridCol>
                <a:gridCol w="3023555">
                  <a:extLst>
                    <a:ext uri="{9D8B030D-6E8A-4147-A177-3AD203B41FA5}">
                      <a16:colId xmlns:a16="http://schemas.microsoft.com/office/drawing/2014/main" val="4065950698"/>
                    </a:ext>
                  </a:extLst>
                </a:gridCol>
                <a:gridCol w="3546958">
                  <a:extLst>
                    <a:ext uri="{9D8B030D-6E8A-4147-A177-3AD203B41FA5}">
                      <a16:colId xmlns:a16="http://schemas.microsoft.com/office/drawing/2014/main" val="1339429061"/>
                    </a:ext>
                  </a:extLst>
                </a:gridCol>
              </a:tblGrid>
              <a:tr h="447040">
                <a:tc>
                  <a:txBody>
                    <a:bodyPr/>
                    <a:lstStyle/>
                    <a:p>
                      <a:pPr algn="ctr">
                        <a:lnSpc>
                          <a:spcPct val="115000"/>
                        </a:lnSpc>
                        <a:spcAft>
                          <a:spcPts val="800"/>
                        </a:spcAft>
                        <a:buNone/>
                      </a:pPr>
                      <a:r>
                        <a:rPr lang="en-US" sz="1200" kern="0" spc="-10">
                          <a:effectLst/>
                        </a:rPr>
                        <a:t>Supervisor.</a:t>
                      </a:r>
                      <a:endParaRPr lang="en-001"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gridSpan="2">
                  <a:txBody>
                    <a:bodyPr/>
                    <a:lstStyle/>
                    <a:p>
                      <a:pPr algn="ctr">
                        <a:lnSpc>
                          <a:spcPct val="115000"/>
                        </a:lnSpc>
                        <a:spcAft>
                          <a:spcPts val="800"/>
                        </a:spcAft>
                        <a:buNone/>
                      </a:pPr>
                      <a:r>
                        <a:rPr lang="en-US" sz="1200" kern="0">
                          <a:effectLst/>
                        </a:rPr>
                        <a:t>Lê Mộng Thúy</a:t>
                      </a:r>
                      <a:endParaRPr lang="en-001"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hMerge="1">
                  <a:txBody>
                    <a:bodyPr/>
                    <a:lstStyle/>
                    <a:p>
                      <a:endParaRPr lang="en-001"/>
                    </a:p>
                  </a:txBody>
                  <a:tcPr/>
                </a:tc>
                <a:extLst>
                  <a:ext uri="{0D108BD9-81ED-4DB2-BD59-A6C34878D82A}">
                    <a16:rowId xmlns:a16="http://schemas.microsoft.com/office/drawing/2014/main" val="988218991"/>
                  </a:ext>
                </a:extLst>
              </a:tr>
              <a:tr h="443230">
                <a:tc>
                  <a:txBody>
                    <a:bodyPr/>
                    <a:lstStyle/>
                    <a:p>
                      <a:pPr algn="ctr">
                        <a:lnSpc>
                          <a:spcPct val="115000"/>
                        </a:lnSpc>
                        <a:spcAft>
                          <a:spcPts val="800"/>
                        </a:spcAft>
                        <a:buNone/>
                      </a:pPr>
                      <a:r>
                        <a:rPr lang="en-US" sz="1200" kern="0" spc="-10">
                          <a:effectLst/>
                        </a:rPr>
                        <a:t>Batch.</a:t>
                      </a:r>
                      <a:endParaRPr lang="en-001"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gridSpan="2">
                  <a:txBody>
                    <a:bodyPr/>
                    <a:lstStyle/>
                    <a:p>
                      <a:pPr algn="ctr">
                        <a:lnSpc>
                          <a:spcPct val="115000"/>
                        </a:lnSpc>
                        <a:spcAft>
                          <a:spcPts val="800"/>
                        </a:spcAft>
                        <a:buNone/>
                      </a:pPr>
                      <a:r>
                        <a:rPr lang="en-US" sz="1200" kern="0" spc="-10">
                          <a:effectLst/>
                        </a:rPr>
                        <a:t>T3.2508.E1</a:t>
                      </a:r>
                      <a:endParaRPr lang="en-001"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hMerge="1">
                  <a:txBody>
                    <a:bodyPr/>
                    <a:lstStyle/>
                    <a:p>
                      <a:endParaRPr lang="en-001"/>
                    </a:p>
                  </a:txBody>
                  <a:tcPr/>
                </a:tc>
                <a:extLst>
                  <a:ext uri="{0D108BD9-81ED-4DB2-BD59-A6C34878D82A}">
                    <a16:rowId xmlns:a16="http://schemas.microsoft.com/office/drawing/2014/main" val="1725970861"/>
                  </a:ext>
                </a:extLst>
              </a:tr>
              <a:tr h="433705">
                <a:tc>
                  <a:txBody>
                    <a:bodyPr/>
                    <a:lstStyle/>
                    <a:p>
                      <a:pPr algn="ctr">
                        <a:lnSpc>
                          <a:spcPct val="115000"/>
                        </a:lnSpc>
                        <a:spcAft>
                          <a:spcPts val="800"/>
                        </a:spcAft>
                        <a:buNone/>
                      </a:pPr>
                      <a:r>
                        <a:rPr lang="en-US" sz="1200" kern="0" spc="-10">
                          <a:effectLst/>
                        </a:rPr>
                        <a:t>Group.</a:t>
                      </a:r>
                      <a:endParaRPr lang="en-001"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gridSpan="2">
                  <a:txBody>
                    <a:bodyPr/>
                    <a:lstStyle/>
                    <a:p>
                      <a:pPr algn="ctr">
                        <a:lnSpc>
                          <a:spcPct val="115000"/>
                        </a:lnSpc>
                        <a:spcAft>
                          <a:spcPts val="800"/>
                        </a:spcAft>
                        <a:buNone/>
                      </a:pPr>
                      <a:r>
                        <a:rPr lang="vi-VN" sz="1200" kern="0">
                          <a:effectLst/>
                        </a:rPr>
                        <a:t>3</a:t>
                      </a:r>
                      <a:endParaRPr lang="en-001"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hMerge="1">
                  <a:txBody>
                    <a:bodyPr/>
                    <a:lstStyle/>
                    <a:p>
                      <a:endParaRPr lang="en-001"/>
                    </a:p>
                  </a:txBody>
                  <a:tcPr/>
                </a:tc>
                <a:extLst>
                  <a:ext uri="{0D108BD9-81ED-4DB2-BD59-A6C34878D82A}">
                    <a16:rowId xmlns:a16="http://schemas.microsoft.com/office/drawing/2014/main" val="3181473446"/>
                  </a:ext>
                </a:extLst>
              </a:tr>
              <a:tr h="502285">
                <a:tc>
                  <a:txBody>
                    <a:bodyPr/>
                    <a:lstStyle/>
                    <a:p>
                      <a:pPr algn="ctr">
                        <a:lnSpc>
                          <a:spcPct val="115000"/>
                        </a:lnSpc>
                        <a:spcAft>
                          <a:spcPts val="800"/>
                        </a:spcAft>
                        <a:buNone/>
                      </a:pPr>
                      <a:r>
                        <a:rPr lang="en-US" sz="1200" kern="0">
                          <a:effectLst/>
                        </a:rPr>
                        <a:t>Serial No.</a:t>
                      </a:r>
                      <a:endParaRPr lang="en-001"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800"/>
                        </a:spcAft>
                        <a:buNone/>
                      </a:pPr>
                      <a:r>
                        <a:rPr lang="en-US" sz="1200" kern="0">
                          <a:effectLst/>
                        </a:rPr>
                        <a:t>Student Name</a:t>
                      </a:r>
                      <a:endParaRPr lang="en-001"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800"/>
                        </a:spcAft>
                        <a:buNone/>
                      </a:pPr>
                      <a:r>
                        <a:rPr lang="en-US" sz="1200" kern="0">
                          <a:effectLst/>
                        </a:rPr>
                        <a:t>Enrollment Number</a:t>
                      </a:r>
                      <a:endParaRPr lang="en-001"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74656881"/>
                  </a:ext>
                </a:extLst>
              </a:tr>
              <a:tr h="377825">
                <a:tc>
                  <a:txBody>
                    <a:bodyPr/>
                    <a:lstStyle/>
                    <a:p>
                      <a:pPr algn="ctr">
                        <a:lnSpc>
                          <a:spcPct val="115000"/>
                        </a:lnSpc>
                        <a:spcAft>
                          <a:spcPts val="800"/>
                        </a:spcAft>
                        <a:buNone/>
                      </a:pPr>
                      <a:r>
                        <a:rPr lang="en-US" sz="1200" kern="0" spc="-50">
                          <a:effectLst/>
                        </a:rPr>
                        <a:t>1</a:t>
                      </a:r>
                      <a:endParaRPr lang="en-001"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800"/>
                        </a:spcAft>
                        <a:buNone/>
                      </a:pPr>
                      <a:r>
                        <a:rPr lang="vi-VN" sz="1200" kern="0">
                          <a:effectLst/>
                        </a:rPr>
                        <a:t>NGUYỄN ĐỨC LONG</a:t>
                      </a:r>
                      <a:endParaRPr lang="en-001"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800"/>
                        </a:spcAft>
                        <a:buNone/>
                      </a:pPr>
                      <a:r>
                        <a:rPr lang="en-US" sz="1200" kern="0" spc="-10">
                          <a:effectLst/>
                        </a:rPr>
                        <a:t>Student1685473</a:t>
                      </a:r>
                      <a:endParaRPr lang="en-001"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34234182"/>
                  </a:ext>
                </a:extLst>
              </a:tr>
              <a:tr h="502285">
                <a:tc>
                  <a:txBody>
                    <a:bodyPr/>
                    <a:lstStyle/>
                    <a:p>
                      <a:pPr algn="ctr">
                        <a:lnSpc>
                          <a:spcPct val="115000"/>
                        </a:lnSpc>
                        <a:spcAft>
                          <a:spcPts val="800"/>
                        </a:spcAft>
                        <a:buNone/>
                      </a:pPr>
                      <a:r>
                        <a:rPr lang="en-US" sz="1200" kern="0" spc="-50">
                          <a:effectLst/>
                        </a:rPr>
                        <a:t>2</a:t>
                      </a:r>
                      <a:endParaRPr lang="en-001"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800"/>
                        </a:spcAft>
                        <a:buNone/>
                      </a:pPr>
                      <a:r>
                        <a:rPr lang="vi-VN" sz="1200" kern="0">
                          <a:effectLst/>
                        </a:rPr>
                        <a:t>HOÀNG NGỌC LÊ</a:t>
                      </a:r>
                      <a:endParaRPr lang="en-001"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800"/>
                        </a:spcAft>
                        <a:buNone/>
                      </a:pPr>
                      <a:r>
                        <a:rPr lang="en-US" sz="1200" kern="0" spc="-10">
                          <a:effectLst/>
                        </a:rPr>
                        <a:t>Student1865556</a:t>
                      </a:r>
                      <a:endParaRPr lang="en-001"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95212031"/>
                  </a:ext>
                </a:extLst>
              </a:tr>
              <a:tr h="377825">
                <a:tc>
                  <a:txBody>
                    <a:bodyPr/>
                    <a:lstStyle/>
                    <a:p>
                      <a:pPr algn="ctr">
                        <a:lnSpc>
                          <a:spcPct val="115000"/>
                        </a:lnSpc>
                        <a:spcAft>
                          <a:spcPts val="800"/>
                        </a:spcAft>
                        <a:buNone/>
                      </a:pPr>
                      <a:r>
                        <a:rPr lang="en-US" sz="1200" kern="0" spc="-50">
                          <a:effectLst/>
                        </a:rPr>
                        <a:t>3</a:t>
                      </a:r>
                      <a:endParaRPr lang="en-001"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800"/>
                        </a:spcAft>
                        <a:buNone/>
                      </a:pPr>
                      <a:r>
                        <a:rPr lang="vi-VN" sz="1200" kern="0">
                          <a:effectLst/>
                        </a:rPr>
                        <a:t>CHÂU NHẬT MINH</a:t>
                      </a:r>
                      <a:endParaRPr lang="en-001"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800"/>
                        </a:spcAft>
                        <a:buNone/>
                      </a:pPr>
                      <a:r>
                        <a:rPr lang="en-US" sz="1200" kern="0" spc="-10">
                          <a:effectLst/>
                        </a:rPr>
                        <a:t>Student1689260</a:t>
                      </a:r>
                      <a:endParaRPr lang="en-001"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74723381"/>
                  </a:ext>
                </a:extLst>
              </a:tr>
              <a:tr h="502285">
                <a:tc>
                  <a:txBody>
                    <a:bodyPr/>
                    <a:lstStyle/>
                    <a:p>
                      <a:pPr algn="ctr">
                        <a:lnSpc>
                          <a:spcPct val="115000"/>
                        </a:lnSpc>
                        <a:spcAft>
                          <a:spcPts val="800"/>
                        </a:spcAft>
                        <a:buNone/>
                      </a:pPr>
                      <a:r>
                        <a:rPr lang="en-US" sz="1200" kern="0" spc="-50">
                          <a:effectLst/>
                        </a:rPr>
                        <a:t>4</a:t>
                      </a:r>
                      <a:endParaRPr lang="en-001"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800"/>
                        </a:spcAft>
                        <a:buNone/>
                      </a:pPr>
                      <a:r>
                        <a:rPr lang="vi-VN" sz="1200" kern="0">
                          <a:effectLst/>
                        </a:rPr>
                        <a:t>NGUYỄN HOÀNG SƠN</a:t>
                      </a:r>
                      <a:endParaRPr lang="en-001"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15000"/>
                        </a:lnSpc>
                        <a:spcAft>
                          <a:spcPts val="800"/>
                        </a:spcAft>
                        <a:buNone/>
                      </a:pPr>
                      <a:r>
                        <a:rPr lang="en-US" sz="1200" kern="0" spc="-10">
                          <a:effectLst/>
                        </a:rPr>
                        <a:t>Student1685526</a:t>
                      </a:r>
                      <a:endParaRPr lang="en-001"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173179"/>
                  </a:ext>
                </a:extLst>
              </a:tr>
            </a:tbl>
          </a:graphicData>
        </a:graphic>
      </p:graphicFrame>
      <p:sp>
        <p:nvSpPr>
          <p:cNvPr id="7" name="Google Shape;353;p22">
            <a:extLst>
              <a:ext uri="{FF2B5EF4-FFF2-40B4-BE49-F238E27FC236}">
                <a16:creationId xmlns:a16="http://schemas.microsoft.com/office/drawing/2014/main" id="{E702E888-78DC-35BE-5425-67B836EECA30}"/>
              </a:ext>
            </a:extLst>
          </p:cNvPr>
          <p:cNvSpPr txBox="1"/>
          <p:nvPr/>
        </p:nvSpPr>
        <p:spPr>
          <a:xfrm>
            <a:off x="2851349" y="557630"/>
            <a:ext cx="6053074" cy="438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850" b="1" i="0" u="none" strike="noStrike" cap="none">
                <a:solidFill>
                  <a:srgbClr val="F1F5F9"/>
                </a:solidFill>
                <a:latin typeface="Poppins"/>
                <a:ea typeface="Poppins"/>
                <a:cs typeface="Poppins"/>
                <a:sym typeface="Poppins"/>
              </a:rPr>
              <a:t>List of Members and Supervisor</a:t>
            </a:r>
            <a:endParaRPr lang="vi-VN" sz="2850" b="1" i="0" u="none" strike="noStrike" cap="none">
              <a:solidFill>
                <a:srgbClr val="F1F5F9"/>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172A"/>
        </a:solidFill>
        <a:effectLst/>
      </p:bgPr>
    </p:bg>
    <p:spTree>
      <p:nvGrpSpPr>
        <p:cNvPr id="1" name="Shape 90">
          <a:extLst>
            <a:ext uri="{FF2B5EF4-FFF2-40B4-BE49-F238E27FC236}">
              <a16:creationId xmlns:a16="http://schemas.microsoft.com/office/drawing/2014/main" id="{671217D0-9875-BED0-A39B-C9E910644985}"/>
            </a:ext>
          </a:extLst>
        </p:cNvPr>
        <p:cNvGrpSpPr/>
        <p:nvPr/>
      </p:nvGrpSpPr>
      <p:grpSpPr>
        <a:xfrm>
          <a:off x="0" y="0"/>
          <a:ext cx="0" cy="0"/>
          <a:chOff x="0" y="0"/>
          <a:chExt cx="0" cy="0"/>
        </a:xfrm>
      </p:grpSpPr>
      <p:pic>
        <p:nvPicPr>
          <p:cNvPr id="91" name="Google Shape;91;p14" descr="image.png">
            <a:extLst>
              <a:ext uri="{FF2B5EF4-FFF2-40B4-BE49-F238E27FC236}">
                <a16:creationId xmlns:a16="http://schemas.microsoft.com/office/drawing/2014/main" id="{943257D9-31AA-D30D-8E0B-BE745A502D1C}"/>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 name="Google Shape;353;p22">
            <a:extLst>
              <a:ext uri="{FF2B5EF4-FFF2-40B4-BE49-F238E27FC236}">
                <a16:creationId xmlns:a16="http://schemas.microsoft.com/office/drawing/2014/main" id="{4442A33D-B49E-4550-FE94-B719D9895001}"/>
              </a:ext>
            </a:extLst>
          </p:cNvPr>
          <p:cNvSpPr txBox="1"/>
          <p:nvPr/>
        </p:nvSpPr>
        <p:spPr>
          <a:xfrm>
            <a:off x="3302305" y="808394"/>
            <a:ext cx="5433418"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800" b="1">
                <a:solidFill>
                  <a:srgbClr val="38BDF8"/>
                </a:solidFill>
                <a:latin typeface="+mj-lt"/>
                <a:cs typeface="Poppins"/>
                <a:sym typeface="Poppins"/>
              </a:rPr>
              <a:t>Content Overview</a:t>
            </a:r>
            <a:endParaRPr lang="vi-VN" sz="4800" b="1">
              <a:solidFill>
                <a:srgbClr val="38BDF8"/>
              </a:solidFill>
              <a:latin typeface="+mj-lt"/>
              <a:cs typeface="Poppins"/>
              <a:sym typeface="Poppins"/>
            </a:endParaRPr>
          </a:p>
        </p:txBody>
      </p:sp>
      <p:pic>
        <p:nvPicPr>
          <p:cNvPr id="4" name="Google Shape;108;p15" descr="image.png">
            <a:extLst>
              <a:ext uri="{FF2B5EF4-FFF2-40B4-BE49-F238E27FC236}">
                <a16:creationId xmlns:a16="http://schemas.microsoft.com/office/drawing/2014/main" id="{6F2F8453-DFCD-D56A-6558-F688A518AFC8}"/>
              </a:ext>
            </a:extLst>
          </p:cNvPr>
          <p:cNvPicPr preferRelativeResize="0"/>
          <p:nvPr/>
        </p:nvPicPr>
        <p:blipFill rotWithShape="1">
          <a:blip r:embed="rId4">
            <a:alphaModFix/>
          </a:blip>
          <a:srcRect/>
          <a:stretch/>
        </p:blipFill>
        <p:spPr>
          <a:xfrm>
            <a:off x="2441542" y="2021814"/>
            <a:ext cx="7154945" cy="3796554"/>
          </a:xfrm>
          <a:prstGeom prst="rect">
            <a:avLst/>
          </a:prstGeom>
          <a:noFill/>
          <a:ln>
            <a:noFill/>
          </a:ln>
        </p:spPr>
      </p:pic>
      <p:sp>
        <p:nvSpPr>
          <p:cNvPr id="2" name="Google Shape;353;p22">
            <a:extLst>
              <a:ext uri="{FF2B5EF4-FFF2-40B4-BE49-F238E27FC236}">
                <a16:creationId xmlns:a16="http://schemas.microsoft.com/office/drawing/2014/main" id="{C5C2CDC1-A1CA-48DB-8484-820256B64BDA}"/>
              </a:ext>
            </a:extLst>
          </p:cNvPr>
          <p:cNvSpPr txBox="1"/>
          <p:nvPr/>
        </p:nvSpPr>
        <p:spPr>
          <a:xfrm>
            <a:off x="3729464" y="2590127"/>
            <a:ext cx="4733070" cy="2585323"/>
          </a:xfrm>
          <a:prstGeom prst="rect">
            <a:avLst/>
          </a:prstGeom>
          <a:noFill/>
          <a:ln>
            <a:noFill/>
          </a:ln>
        </p:spPr>
        <p:txBody>
          <a:bodyPr spcFirstLastPara="1" wrap="square" lIns="0" tIns="0" rIns="0" bIns="0" anchor="t" anchorCtr="0">
            <a:spAutoFit/>
          </a:bodyPr>
          <a:lstStyle/>
          <a:p>
            <a:pPr marL="457200" marR="0" lvl="0" indent="-457200" algn="l" rtl="0">
              <a:spcBef>
                <a:spcPts val="0"/>
              </a:spcBef>
              <a:spcAft>
                <a:spcPts val="0"/>
              </a:spcAft>
              <a:buClr>
                <a:schemeClr val="bg1"/>
              </a:buClr>
              <a:buFont typeface="+mj-lt"/>
              <a:buAutoNum type="arabicPeriod"/>
            </a:pPr>
            <a:r>
              <a:rPr lang="en-US" sz="2800" b="1">
                <a:solidFill>
                  <a:srgbClr val="F1F5F9"/>
                </a:solidFill>
                <a:latin typeface="Poppins"/>
                <a:ea typeface="Poppins"/>
                <a:cs typeface="Poppins"/>
                <a:sym typeface="Poppins"/>
              </a:rPr>
              <a:t>Project Introduction</a:t>
            </a:r>
          </a:p>
          <a:p>
            <a:pPr marL="457200" marR="0" lvl="0" indent="-457200" algn="l" rtl="0">
              <a:spcBef>
                <a:spcPts val="0"/>
              </a:spcBef>
              <a:spcAft>
                <a:spcPts val="0"/>
              </a:spcAft>
              <a:buClr>
                <a:schemeClr val="bg1"/>
              </a:buClr>
              <a:buFont typeface="+mj-lt"/>
              <a:buAutoNum type="arabicPeriod"/>
            </a:pPr>
            <a:r>
              <a:rPr lang="en-US" sz="2800" b="1" i="0" u="none" strike="noStrike" cap="none">
                <a:solidFill>
                  <a:srgbClr val="F1F5F9"/>
                </a:solidFill>
                <a:latin typeface="Poppins"/>
                <a:ea typeface="Poppins"/>
                <a:cs typeface="Poppins"/>
                <a:sym typeface="Poppins"/>
              </a:rPr>
              <a:t>Objectives</a:t>
            </a:r>
          </a:p>
          <a:p>
            <a:pPr marL="457200" marR="0" lvl="0" indent="-457200" algn="l" rtl="0">
              <a:spcBef>
                <a:spcPts val="0"/>
              </a:spcBef>
              <a:spcAft>
                <a:spcPts val="0"/>
              </a:spcAft>
              <a:buClr>
                <a:schemeClr val="bg1"/>
              </a:buClr>
              <a:buFont typeface="+mj-lt"/>
              <a:buAutoNum type="arabicPeriod"/>
            </a:pPr>
            <a:r>
              <a:rPr lang="en-US" sz="2800" b="1">
                <a:solidFill>
                  <a:srgbClr val="F1F5F9"/>
                </a:solidFill>
                <a:latin typeface="Poppins"/>
                <a:ea typeface="Poppins"/>
                <a:cs typeface="Poppins"/>
                <a:sym typeface="Poppins"/>
              </a:rPr>
              <a:t>Applied Technologies</a:t>
            </a:r>
          </a:p>
          <a:p>
            <a:pPr marL="457200" marR="0" lvl="0" indent="-457200" algn="l" rtl="0">
              <a:spcBef>
                <a:spcPts val="0"/>
              </a:spcBef>
              <a:spcAft>
                <a:spcPts val="0"/>
              </a:spcAft>
              <a:buClr>
                <a:schemeClr val="bg1"/>
              </a:buClr>
              <a:buFont typeface="+mj-lt"/>
              <a:buAutoNum type="arabicPeriod"/>
            </a:pPr>
            <a:r>
              <a:rPr lang="en-US" sz="2800" b="1" i="0" u="none" strike="noStrike" cap="none">
                <a:solidFill>
                  <a:srgbClr val="F1F5F9"/>
                </a:solidFill>
                <a:latin typeface="Poppins"/>
                <a:ea typeface="Poppins"/>
                <a:cs typeface="Poppins"/>
                <a:sym typeface="Poppins"/>
              </a:rPr>
              <a:t>Website Features</a:t>
            </a:r>
            <a:endParaRPr lang="en-US" sz="2800" b="1">
              <a:solidFill>
                <a:srgbClr val="F1F5F9"/>
              </a:solidFill>
              <a:latin typeface="Poppins"/>
              <a:ea typeface="Poppins"/>
              <a:cs typeface="Poppins"/>
              <a:sym typeface="Poppins"/>
            </a:endParaRPr>
          </a:p>
          <a:p>
            <a:pPr marL="457200" marR="0" lvl="0" indent="-457200" algn="l" rtl="0">
              <a:spcBef>
                <a:spcPts val="0"/>
              </a:spcBef>
              <a:spcAft>
                <a:spcPts val="0"/>
              </a:spcAft>
              <a:buClr>
                <a:schemeClr val="bg1"/>
              </a:buClr>
              <a:buFont typeface="+mj-lt"/>
              <a:buAutoNum type="arabicPeriod"/>
            </a:pPr>
            <a:r>
              <a:rPr lang="en-US" sz="2800" b="1" i="0" u="none" strike="noStrike" cap="none">
                <a:solidFill>
                  <a:srgbClr val="F1F5F9"/>
                </a:solidFill>
                <a:latin typeface="Poppins"/>
                <a:ea typeface="Poppins"/>
                <a:cs typeface="Poppins"/>
                <a:sym typeface="Poppins"/>
              </a:rPr>
              <a:t>Team Task Allocation</a:t>
            </a:r>
            <a:endParaRPr lang="en-US" sz="2800" b="1">
              <a:solidFill>
                <a:srgbClr val="F1F5F9"/>
              </a:solidFill>
              <a:latin typeface="Poppins"/>
              <a:ea typeface="Poppins"/>
              <a:cs typeface="Poppins"/>
              <a:sym typeface="Poppins"/>
            </a:endParaRPr>
          </a:p>
          <a:p>
            <a:pPr marL="457200" marR="0" lvl="0" indent="-457200" algn="l" rtl="0">
              <a:spcBef>
                <a:spcPts val="0"/>
              </a:spcBef>
              <a:spcAft>
                <a:spcPts val="0"/>
              </a:spcAft>
              <a:buClr>
                <a:schemeClr val="bg1"/>
              </a:buClr>
              <a:buFont typeface="+mj-lt"/>
              <a:buAutoNum type="arabicPeriod"/>
            </a:pPr>
            <a:r>
              <a:rPr lang="en-US" sz="2800" b="1" i="0" u="none" strike="noStrike" cap="none">
                <a:solidFill>
                  <a:srgbClr val="F1F5F9"/>
                </a:solidFill>
                <a:latin typeface="Poppins"/>
                <a:ea typeface="Poppins"/>
                <a:cs typeface="Poppins"/>
                <a:sym typeface="Poppins"/>
              </a:rPr>
              <a:t>Flow Diagram</a:t>
            </a:r>
            <a:endParaRPr lang="vi-VN" sz="2800" b="1" i="0" u="none" strike="noStrike" cap="none">
              <a:solidFill>
                <a:srgbClr val="F1F5F9"/>
              </a:solidFill>
              <a:latin typeface="Poppins"/>
              <a:ea typeface="Poppins"/>
              <a:cs typeface="Poppins"/>
              <a:sym typeface="Poppins"/>
            </a:endParaRPr>
          </a:p>
        </p:txBody>
      </p:sp>
    </p:spTree>
    <p:extLst>
      <p:ext uri="{BB962C8B-B14F-4D97-AF65-F5344CB8AC3E}">
        <p14:creationId xmlns:p14="http://schemas.microsoft.com/office/powerpoint/2010/main" val="3901901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172A"/>
        </a:solidFill>
        <a:effectLst/>
      </p:bgPr>
    </p:bg>
    <p:spTree>
      <p:nvGrpSpPr>
        <p:cNvPr id="1" name="Shape 90">
          <a:extLst>
            <a:ext uri="{FF2B5EF4-FFF2-40B4-BE49-F238E27FC236}">
              <a16:creationId xmlns:a16="http://schemas.microsoft.com/office/drawing/2014/main" id="{322DD669-CC91-2725-D793-B08422509852}"/>
            </a:ext>
          </a:extLst>
        </p:cNvPr>
        <p:cNvGrpSpPr/>
        <p:nvPr/>
      </p:nvGrpSpPr>
      <p:grpSpPr>
        <a:xfrm>
          <a:off x="0" y="0"/>
          <a:ext cx="0" cy="0"/>
          <a:chOff x="0" y="0"/>
          <a:chExt cx="0" cy="0"/>
        </a:xfrm>
      </p:grpSpPr>
      <p:pic>
        <p:nvPicPr>
          <p:cNvPr id="91" name="Google Shape;91;p14" descr="image.png">
            <a:extLst>
              <a:ext uri="{FF2B5EF4-FFF2-40B4-BE49-F238E27FC236}">
                <a16:creationId xmlns:a16="http://schemas.microsoft.com/office/drawing/2014/main" id="{C80D85BA-1581-F9D7-472C-A79699A300D0}"/>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92" name="Google Shape;92;p14" descr="image.png">
            <a:extLst>
              <a:ext uri="{FF2B5EF4-FFF2-40B4-BE49-F238E27FC236}">
                <a16:creationId xmlns:a16="http://schemas.microsoft.com/office/drawing/2014/main" id="{A1C62E2E-08C3-EDDB-560F-039B523A73D2}"/>
              </a:ext>
            </a:extLst>
          </p:cNvPr>
          <p:cNvPicPr preferRelativeResize="0"/>
          <p:nvPr/>
        </p:nvPicPr>
        <p:blipFill rotWithShape="1">
          <a:blip r:embed="rId4">
            <a:alphaModFix/>
          </a:blip>
          <a:srcRect/>
          <a:stretch/>
        </p:blipFill>
        <p:spPr>
          <a:xfrm>
            <a:off x="6286500" y="2166937"/>
            <a:ext cx="5324475" cy="3333750"/>
          </a:xfrm>
          <a:prstGeom prst="rect">
            <a:avLst/>
          </a:prstGeom>
          <a:noFill/>
          <a:ln>
            <a:noFill/>
          </a:ln>
        </p:spPr>
      </p:pic>
      <p:sp>
        <p:nvSpPr>
          <p:cNvPr id="93" name="Google Shape;93;p14">
            <a:extLst>
              <a:ext uri="{FF2B5EF4-FFF2-40B4-BE49-F238E27FC236}">
                <a16:creationId xmlns:a16="http://schemas.microsoft.com/office/drawing/2014/main" id="{BE5838B3-8400-8304-F73A-15A178D13B2A}"/>
              </a:ext>
            </a:extLst>
          </p:cNvPr>
          <p:cNvSpPr txBox="1"/>
          <p:nvPr/>
        </p:nvSpPr>
        <p:spPr>
          <a:xfrm>
            <a:off x="481014" y="1639225"/>
            <a:ext cx="5149320" cy="1723549"/>
          </a:xfrm>
          <a:prstGeom prst="rect">
            <a:avLst/>
          </a:prstGeom>
          <a:noFill/>
          <a:ln>
            <a:noFill/>
          </a:ln>
        </p:spPr>
        <p:txBody>
          <a:bodyPr spcFirstLastPara="1" wrap="square" lIns="0" tIns="0" rIns="0" bIns="0" anchor="t" anchorCtr="0">
            <a:spAutoFit/>
          </a:bodyPr>
          <a:lstStyle/>
          <a:p>
            <a:pPr lvl="0">
              <a:lnSpc>
                <a:spcPct val="139925"/>
              </a:lnSpc>
            </a:pPr>
            <a:r>
              <a:rPr lang="en-US" sz="1600">
                <a:solidFill>
                  <a:schemeClr val="bg1"/>
                </a:solidFill>
                <a:latin typeface="Lao UI" panose="020B0502040204020203" pitchFamily="34" charset="0"/>
                <a:cs typeface="Lao UI" panose="020B0502040204020203" pitchFamily="34" charset="0"/>
              </a:rPr>
              <a:t>Is an online legal service connection platform that helps optimize lawyer searching and appointment management. The project addresses the issues of time waste and lack of transparency in the legal field by providing a public rating system and real-time booking.</a:t>
            </a:r>
            <a:endParaRPr sz="1600">
              <a:solidFill>
                <a:schemeClr val="bg1"/>
              </a:solidFill>
              <a:latin typeface="Lao UI" panose="020B0502040204020203" pitchFamily="34" charset="0"/>
              <a:cs typeface="Lao UI" panose="020B0502040204020203" pitchFamily="34" charset="0"/>
            </a:endParaRPr>
          </a:p>
        </p:txBody>
      </p:sp>
      <p:pic>
        <p:nvPicPr>
          <p:cNvPr id="94" name="Google Shape;94;p14">
            <a:extLst>
              <a:ext uri="{FF2B5EF4-FFF2-40B4-BE49-F238E27FC236}">
                <a16:creationId xmlns:a16="http://schemas.microsoft.com/office/drawing/2014/main" id="{B2949849-F081-888F-4783-34D4C6EB45B2}"/>
              </a:ext>
            </a:extLst>
          </p:cNvPr>
          <p:cNvPicPr preferRelativeResize="0"/>
          <p:nvPr/>
        </p:nvPicPr>
        <p:blipFill rotWithShape="1">
          <a:blip r:embed="rId5">
            <a:alphaModFix/>
          </a:blip>
          <a:srcRect l="228" r="219"/>
          <a:stretch/>
        </p:blipFill>
        <p:spPr>
          <a:xfrm>
            <a:off x="6296025" y="2176462"/>
            <a:ext cx="5305425" cy="3310130"/>
          </a:xfrm>
          <a:prstGeom prst="rect">
            <a:avLst/>
          </a:prstGeom>
          <a:noFill/>
          <a:ln>
            <a:noFill/>
          </a:ln>
        </p:spPr>
      </p:pic>
      <p:grpSp>
        <p:nvGrpSpPr>
          <p:cNvPr id="2" name="Group 1">
            <a:extLst>
              <a:ext uri="{FF2B5EF4-FFF2-40B4-BE49-F238E27FC236}">
                <a16:creationId xmlns:a16="http://schemas.microsoft.com/office/drawing/2014/main" id="{E10D6A7F-7F4F-6AFF-626B-056CB10CAA07}"/>
              </a:ext>
            </a:extLst>
          </p:cNvPr>
          <p:cNvGrpSpPr/>
          <p:nvPr/>
        </p:nvGrpSpPr>
        <p:grpSpPr>
          <a:xfrm>
            <a:off x="581025" y="4017160"/>
            <a:ext cx="5324475" cy="1112817"/>
            <a:chOff x="581025" y="3039070"/>
            <a:chExt cx="5324475" cy="1112817"/>
          </a:xfrm>
        </p:grpSpPr>
        <p:sp>
          <p:nvSpPr>
            <p:cNvPr id="95" name="Google Shape;95;p14">
              <a:extLst>
                <a:ext uri="{FF2B5EF4-FFF2-40B4-BE49-F238E27FC236}">
                  <a16:creationId xmlns:a16="http://schemas.microsoft.com/office/drawing/2014/main" id="{655E53AA-2772-5289-FB32-FC9CFF8CFBD5}"/>
                </a:ext>
              </a:extLst>
            </p:cNvPr>
            <p:cNvSpPr txBox="1"/>
            <p:nvPr/>
          </p:nvSpPr>
          <p:spPr>
            <a:xfrm>
              <a:off x="914400" y="3039070"/>
              <a:ext cx="4991100" cy="43088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b="0" i="0" u="none" strike="noStrike" cap="none">
                  <a:solidFill>
                    <a:srgbClr val="94A3B8"/>
                  </a:solidFill>
                  <a:latin typeface="Lato"/>
                  <a:ea typeface="Lato"/>
                  <a:cs typeface="Lato"/>
                  <a:sym typeface="Lato"/>
                </a:rPr>
                <a:t>Public rating system</a:t>
              </a:r>
              <a:endParaRPr sz="2000"/>
            </a:p>
          </p:txBody>
        </p:sp>
        <p:sp>
          <p:nvSpPr>
            <p:cNvPr id="96" name="Google Shape;96;p14">
              <a:extLst>
                <a:ext uri="{FF2B5EF4-FFF2-40B4-BE49-F238E27FC236}">
                  <a16:creationId xmlns:a16="http://schemas.microsoft.com/office/drawing/2014/main" id="{44C39AFA-819B-D939-626D-A12364AFC39F}"/>
                </a:ext>
              </a:extLst>
            </p:cNvPr>
            <p:cNvSpPr txBox="1"/>
            <p:nvPr/>
          </p:nvSpPr>
          <p:spPr>
            <a:xfrm>
              <a:off x="914400" y="3380035"/>
              <a:ext cx="4991100" cy="43088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b="0" i="0" u="none" strike="noStrike" cap="none">
                  <a:solidFill>
                    <a:srgbClr val="94A3B8"/>
                  </a:solidFill>
                  <a:latin typeface="Lato"/>
                  <a:ea typeface="Lato"/>
                  <a:cs typeface="Lato"/>
                  <a:sym typeface="Lato"/>
                </a:rPr>
                <a:t>Real-time booking</a:t>
              </a:r>
              <a:endParaRPr sz="2000"/>
            </a:p>
          </p:txBody>
        </p:sp>
        <p:sp>
          <p:nvSpPr>
            <p:cNvPr id="97" name="Google Shape;97;p14">
              <a:extLst>
                <a:ext uri="{FF2B5EF4-FFF2-40B4-BE49-F238E27FC236}">
                  <a16:creationId xmlns:a16="http://schemas.microsoft.com/office/drawing/2014/main" id="{67005767-1160-7B80-F174-029AA6B6143D}"/>
                </a:ext>
              </a:extLst>
            </p:cNvPr>
            <p:cNvSpPr txBox="1"/>
            <p:nvPr/>
          </p:nvSpPr>
          <p:spPr>
            <a:xfrm>
              <a:off x="914400" y="3721000"/>
              <a:ext cx="4991100" cy="43088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b="0" i="0" u="none" strike="noStrike" cap="none">
                  <a:solidFill>
                    <a:srgbClr val="94A3B8"/>
                  </a:solidFill>
                  <a:latin typeface="Lato"/>
                  <a:ea typeface="Lato"/>
                  <a:cs typeface="Lato"/>
                  <a:sym typeface="Lato"/>
                </a:rPr>
                <a:t>Smart AI-powered consultancy support</a:t>
              </a:r>
              <a:endParaRPr sz="2000"/>
            </a:p>
          </p:txBody>
        </p:sp>
        <p:pic>
          <p:nvPicPr>
            <p:cNvPr id="98" name="Google Shape;98;p14" descr="image.png">
              <a:extLst>
                <a:ext uri="{FF2B5EF4-FFF2-40B4-BE49-F238E27FC236}">
                  <a16:creationId xmlns:a16="http://schemas.microsoft.com/office/drawing/2014/main" id="{A72818CD-A31B-2794-E650-06D70256D661}"/>
                </a:ext>
              </a:extLst>
            </p:cNvPr>
            <p:cNvPicPr preferRelativeResize="0"/>
            <p:nvPr/>
          </p:nvPicPr>
          <p:blipFill rotWithShape="1">
            <a:blip r:embed="rId6">
              <a:alphaModFix/>
            </a:blip>
            <a:srcRect/>
            <a:stretch/>
          </p:blipFill>
          <p:spPr>
            <a:xfrm>
              <a:off x="584730" y="3190940"/>
              <a:ext cx="171450" cy="180975"/>
            </a:xfrm>
            <a:prstGeom prst="rect">
              <a:avLst/>
            </a:prstGeom>
            <a:noFill/>
            <a:ln>
              <a:noFill/>
            </a:ln>
          </p:spPr>
        </p:pic>
        <p:pic>
          <p:nvPicPr>
            <p:cNvPr id="99" name="Google Shape;99;p14" descr="image.png">
              <a:extLst>
                <a:ext uri="{FF2B5EF4-FFF2-40B4-BE49-F238E27FC236}">
                  <a16:creationId xmlns:a16="http://schemas.microsoft.com/office/drawing/2014/main" id="{87C5871A-2185-C79B-0E52-5C1FA704386B}"/>
                </a:ext>
              </a:extLst>
            </p:cNvPr>
            <p:cNvPicPr preferRelativeResize="0"/>
            <p:nvPr/>
          </p:nvPicPr>
          <p:blipFill rotWithShape="1">
            <a:blip r:embed="rId6">
              <a:alphaModFix/>
            </a:blip>
            <a:srcRect/>
            <a:stretch/>
          </p:blipFill>
          <p:spPr>
            <a:xfrm>
              <a:off x="581025" y="3531558"/>
              <a:ext cx="171450" cy="180975"/>
            </a:xfrm>
            <a:prstGeom prst="rect">
              <a:avLst/>
            </a:prstGeom>
            <a:noFill/>
            <a:ln>
              <a:noFill/>
            </a:ln>
          </p:spPr>
        </p:pic>
        <p:pic>
          <p:nvPicPr>
            <p:cNvPr id="100" name="Google Shape;100;p14" descr="image.png">
              <a:extLst>
                <a:ext uri="{FF2B5EF4-FFF2-40B4-BE49-F238E27FC236}">
                  <a16:creationId xmlns:a16="http://schemas.microsoft.com/office/drawing/2014/main" id="{391A951D-AE02-8AB3-010D-3F5E94EFC707}"/>
                </a:ext>
              </a:extLst>
            </p:cNvPr>
            <p:cNvPicPr preferRelativeResize="0"/>
            <p:nvPr/>
          </p:nvPicPr>
          <p:blipFill rotWithShape="1">
            <a:blip r:embed="rId6">
              <a:alphaModFix/>
            </a:blip>
            <a:srcRect/>
            <a:stretch/>
          </p:blipFill>
          <p:spPr>
            <a:xfrm>
              <a:off x="584730" y="3866678"/>
              <a:ext cx="171450" cy="180975"/>
            </a:xfrm>
            <a:prstGeom prst="rect">
              <a:avLst/>
            </a:prstGeom>
            <a:noFill/>
            <a:ln>
              <a:noFill/>
            </a:ln>
          </p:spPr>
        </p:pic>
      </p:grpSp>
      <p:sp>
        <p:nvSpPr>
          <p:cNvPr id="101" name="Google Shape;101;p14">
            <a:extLst>
              <a:ext uri="{FF2B5EF4-FFF2-40B4-BE49-F238E27FC236}">
                <a16:creationId xmlns:a16="http://schemas.microsoft.com/office/drawing/2014/main" id="{51AEF7AF-D745-0260-6632-60E876071743}"/>
              </a:ext>
            </a:extLst>
          </p:cNvPr>
          <p:cNvSpPr txBox="1"/>
          <p:nvPr/>
        </p:nvSpPr>
        <p:spPr>
          <a:xfrm>
            <a:off x="771525" y="581025"/>
            <a:ext cx="11381422" cy="4154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700" b="0" i="0" u="none" strike="noStrike" cap="none">
                <a:solidFill>
                  <a:srgbClr val="F8FAFC"/>
                </a:solidFill>
                <a:latin typeface="Poppins SemiBold"/>
                <a:ea typeface="Poppins SemiBold"/>
                <a:cs typeface="Poppins SemiBold"/>
                <a:sym typeface="Poppins SemiBold"/>
              </a:rPr>
              <a:t>Project Introduction</a:t>
            </a:r>
            <a:endParaRPr/>
          </a:p>
        </p:txBody>
      </p:sp>
      <p:sp>
        <p:nvSpPr>
          <p:cNvPr id="102" name="Google Shape;102;p14">
            <a:extLst>
              <a:ext uri="{FF2B5EF4-FFF2-40B4-BE49-F238E27FC236}">
                <a16:creationId xmlns:a16="http://schemas.microsoft.com/office/drawing/2014/main" id="{A9CD6883-92E3-95F9-CFE4-A1CBB2FE11E1}"/>
              </a:ext>
            </a:extLst>
          </p:cNvPr>
          <p:cNvSpPr/>
          <p:nvPr/>
        </p:nvSpPr>
        <p:spPr>
          <a:xfrm>
            <a:off x="581025" y="581025"/>
            <a:ext cx="47625" cy="523875"/>
          </a:xfrm>
          <a:prstGeom prst="rect">
            <a:avLst/>
          </a:prstGeom>
          <a:solidFill>
            <a:srgbClr val="38BD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55608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F172A"/>
        </a:solidFill>
        <a:effectLst/>
      </p:bgPr>
    </p:bg>
    <p:spTree>
      <p:nvGrpSpPr>
        <p:cNvPr id="1" name="Shape 106"/>
        <p:cNvGrpSpPr/>
        <p:nvPr/>
      </p:nvGrpSpPr>
      <p:grpSpPr>
        <a:xfrm>
          <a:off x="0" y="0"/>
          <a:ext cx="0" cy="0"/>
          <a:chOff x="0" y="0"/>
          <a:chExt cx="0" cy="0"/>
        </a:xfrm>
      </p:grpSpPr>
      <p:pic>
        <p:nvPicPr>
          <p:cNvPr id="107" name="Google Shape;107;p15"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08" name="Google Shape;108;p15" descr="image.png"/>
          <p:cNvPicPr preferRelativeResize="0"/>
          <p:nvPr/>
        </p:nvPicPr>
        <p:blipFill rotWithShape="1">
          <a:blip r:embed="rId4">
            <a:alphaModFix/>
          </a:blip>
          <a:srcRect/>
          <a:stretch/>
        </p:blipFill>
        <p:spPr>
          <a:xfrm>
            <a:off x="581025" y="1677590"/>
            <a:ext cx="5419725" cy="2060971"/>
          </a:xfrm>
          <a:prstGeom prst="rect">
            <a:avLst/>
          </a:prstGeom>
          <a:noFill/>
          <a:ln>
            <a:noFill/>
          </a:ln>
        </p:spPr>
      </p:pic>
      <p:pic>
        <p:nvPicPr>
          <p:cNvPr id="109" name="Google Shape;109;p15" descr="image.png"/>
          <p:cNvPicPr preferRelativeResize="0"/>
          <p:nvPr/>
        </p:nvPicPr>
        <p:blipFill rotWithShape="1">
          <a:blip r:embed="rId4">
            <a:alphaModFix/>
          </a:blip>
          <a:srcRect/>
          <a:stretch/>
        </p:blipFill>
        <p:spPr>
          <a:xfrm>
            <a:off x="6191250" y="1677590"/>
            <a:ext cx="5419725" cy="2060971"/>
          </a:xfrm>
          <a:prstGeom prst="rect">
            <a:avLst/>
          </a:prstGeom>
          <a:noFill/>
          <a:ln>
            <a:noFill/>
          </a:ln>
        </p:spPr>
      </p:pic>
      <p:pic>
        <p:nvPicPr>
          <p:cNvPr id="110" name="Google Shape;110;p15" descr="image.png"/>
          <p:cNvPicPr preferRelativeResize="0"/>
          <p:nvPr/>
        </p:nvPicPr>
        <p:blipFill rotWithShape="1">
          <a:blip r:embed="rId5">
            <a:alphaModFix/>
          </a:blip>
          <a:srcRect/>
          <a:stretch/>
        </p:blipFill>
        <p:spPr>
          <a:xfrm>
            <a:off x="581025" y="3929062"/>
            <a:ext cx="5419725" cy="2060971"/>
          </a:xfrm>
          <a:prstGeom prst="rect">
            <a:avLst/>
          </a:prstGeom>
          <a:noFill/>
          <a:ln>
            <a:noFill/>
          </a:ln>
        </p:spPr>
      </p:pic>
      <p:pic>
        <p:nvPicPr>
          <p:cNvPr id="111" name="Google Shape;111;p15" descr="image.png"/>
          <p:cNvPicPr preferRelativeResize="0"/>
          <p:nvPr/>
        </p:nvPicPr>
        <p:blipFill rotWithShape="1">
          <a:blip r:embed="rId5">
            <a:alphaModFix/>
          </a:blip>
          <a:srcRect/>
          <a:stretch/>
        </p:blipFill>
        <p:spPr>
          <a:xfrm>
            <a:off x="6191250" y="3929062"/>
            <a:ext cx="5419725" cy="2060971"/>
          </a:xfrm>
          <a:prstGeom prst="rect">
            <a:avLst/>
          </a:prstGeom>
          <a:noFill/>
          <a:ln>
            <a:noFill/>
          </a:ln>
        </p:spPr>
      </p:pic>
      <p:sp>
        <p:nvSpPr>
          <p:cNvPr id="112" name="Google Shape;112;p15"/>
          <p:cNvSpPr txBox="1"/>
          <p:nvPr/>
        </p:nvSpPr>
        <p:spPr>
          <a:xfrm>
            <a:off x="828675" y="2487215"/>
            <a:ext cx="5170646"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i="0" u="none" strike="noStrike" cap="none">
                <a:solidFill>
                  <a:srgbClr val="38BDF8"/>
                </a:solidFill>
                <a:latin typeface="Poppins"/>
                <a:ea typeface="Poppins"/>
                <a:cs typeface="Poppins"/>
                <a:sym typeface="Poppins"/>
              </a:rPr>
              <a:t>Practical Experience</a:t>
            </a:r>
            <a:endParaRPr/>
          </a:p>
        </p:txBody>
      </p:sp>
      <p:sp>
        <p:nvSpPr>
          <p:cNvPr id="113" name="Google Shape;113;p15"/>
          <p:cNvSpPr txBox="1"/>
          <p:nvPr/>
        </p:nvSpPr>
        <p:spPr>
          <a:xfrm>
            <a:off x="828675" y="2915840"/>
            <a:ext cx="4924425" cy="290849"/>
          </a:xfrm>
          <a:prstGeom prst="rect">
            <a:avLst/>
          </a:prstGeom>
          <a:noFill/>
          <a:ln>
            <a:noFill/>
          </a:ln>
        </p:spPr>
        <p:txBody>
          <a:bodyPr spcFirstLastPara="1" wrap="square" lIns="0" tIns="0" rIns="0" bIns="0" anchor="t" anchorCtr="0">
            <a:spAutoFit/>
          </a:bodyPr>
          <a:lstStyle/>
          <a:p>
            <a:pPr marL="0" marR="0" lvl="0" indent="0" algn="l" rtl="0">
              <a:lnSpc>
                <a:spcPct val="139925"/>
              </a:lnSpc>
              <a:spcBef>
                <a:spcPts val="0"/>
              </a:spcBef>
              <a:spcAft>
                <a:spcPts val="0"/>
              </a:spcAft>
              <a:buNone/>
            </a:pPr>
            <a:r>
              <a:rPr lang="en-US" sz="1350" b="0" i="0" u="none" strike="noStrike" cap="none">
                <a:solidFill>
                  <a:srgbClr val="94A3B8"/>
                </a:solidFill>
                <a:latin typeface="Lato"/>
                <a:ea typeface="Lato"/>
                <a:cs typeface="Lato"/>
                <a:sym typeface="Lato"/>
              </a:rPr>
              <a:t>Apply academic knowledge to professional real-world scenarios.</a:t>
            </a:r>
            <a:endParaRPr/>
          </a:p>
        </p:txBody>
      </p:sp>
      <p:sp>
        <p:nvSpPr>
          <p:cNvPr id="114" name="Google Shape;114;p15"/>
          <p:cNvSpPr txBox="1"/>
          <p:nvPr/>
        </p:nvSpPr>
        <p:spPr>
          <a:xfrm>
            <a:off x="6438900" y="2487215"/>
            <a:ext cx="5170646"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i="0" u="none" strike="noStrike" cap="none">
                <a:solidFill>
                  <a:srgbClr val="38BDF8"/>
                </a:solidFill>
                <a:latin typeface="Poppins"/>
                <a:ea typeface="Poppins"/>
                <a:cs typeface="Poppins"/>
                <a:sym typeface="Poppins"/>
              </a:rPr>
              <a:t>Overcoming Barriers</a:t>
            </a:r>
            <a:endParaRPr/>
          </a:p>
        </p:txBody>
      </p:sp>
      <p:sp>
        <p:nvSpPr>
          <p:cNvPr id="115" name="Google Shape;115;p15"/>
          <p:cNvSpPr txBox="1"/>
          <p:nvPr/>
        </p:nvSpPr>
        <p:spPr>
          <a:xfrm>
            <a:off x="6438900" y="2915840"/>
            <a:ext cx="4924425" cy="581698"/>
          </a:xfrm>
          <a:prstGeom prst="rect">
            <a:avLst/>
          </a:prstGeom>
          <a:noFill/>
          <a:ln>
            <a:noFill/>
          </a:ln>
        </p:spPr>
        <p:txBody>
          <a:bodyPr spcFirstLastPara="1" wrap="square" lIns="0" tIns="0" rIns="0" bIns="0" anchor="t" anchorCtr="0">
            <a:spAutoFit/>
          </a:bodyPr>
          <a:lstStyle/>
          <a:p>
            <a:pPr marL="0" marR="0" lvl="0" indent="0" algn="l" rtl="0">
              <a:lnSpc>
                <a:spcPct val="139925"/>
              </a:lnSpc>
              <a:spcBef>
                <a:spcPts val="0"/>
              </a:spcBef>
              <a:spcAft>
                <a:spcPts val="0"/>
              </a:spcAft>
              <a:buNone/>
            </a:pPr>
            <a:r>
              <a:rPr lang="en-US" sz="1350" b="0" i="0" u="none" strike="noStrike" cap="none">
                <a:solidFill>
                  <a:srgbClr val="94A3B8"/>
                </a:solidFill>
                <a:latin typeface="Lato"/>
                <a:ea typeface="Lato"/>
                <a:cs typeface="Lato"/>
                <a:sym typeface="Lato"/>
              </a:rPr>
              <a:t>Eliminate time wasted on searching and manual booking processes.</a:t>
            </a:r>
            <a:endParaRPr/>
          </a:p>
        </p:txBody>
      </p:sp>
      <p:sp>
        <p:nvSpPr>
          <p:cNvPr id="116" name="Google Shape;116;p15"/>
          <p:cNvSpPr txBox="1"/>
          <p:nvPr/>
        </p:nvSpPr>
        <p:spPr>
          <a:xfrm>
            <a:off x="828675" y="4738687"/>
            <a:ext cx="5170646"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i="0" u="none" strike="noStrike" cap="none">
                <a:solidFill>
                  <a:srgbClr val="38BDF8"/>
                </a:solidFill>
                <a:latin typeface="Poppins"/>
                <a:ea typeface="Poppins"/>
                <a:cs typeface="Poppins"/>
                <a:sym typeface="Poppins"/>
              </a:rPr>
              <a:t>Transparency</a:t>
            </a:r>
            <a:endParaRPr/>
          </a:p>
        </p:txBody>
      </p:sp>
      <p:sp>
        <p:nvSpPr>
          <p:cNvPr id="117" name="Google Shape;117;p15"/>
          <p:cNvSpPr txBox="1"/>
          <p:nvPr/>
        </p:nvSpPr>
        <p:spPr>
          <a:xfrm>
            <a:off x="828675" y="5167312"/>
            <a:ext cx="4924425" cy="290849"/>
          </a:xfrm>
          <a:prstGeom prst="rect">
            <a:avLst/>
          </a:prstGeom>
          <a:noFill/>
          <a:ln>
            <a:noFill/>
          </a:ln>
        </p:spPr>
        <p:txBody>
          <a:bodyPr spcFirstLastPara="1" wrap="square" lIns="0" tIns="0" rIns="0" bIns="0" anchor="t" anchorCtr="0">
            <a:spAutoFit/>
          </a:bodyPr>
          <a:lstStyle/>
          <a:p>
            <a:pPr marL="0" marR="0" lvl="0" indent="0" algn="l" rtl="0">
              <a:lnSpc>
                <a:spcPct val="139925"/>
              </a:lnSpc>
              <a:spcBef>
                <a:spcPts val="0"/>
              </a:spcBef>
              <a:spcAft>
                <a:spcPts val="0"/>
              </a:spcAft>
              <a:buNone/>
            </a:pPr>
            <a:r>
              <a:rPr lang="en-US" sz="1350" b="0" i="0" u="none" strike="noStrike" cap="none">
                <a:solidFill>
                  <a:srgbClr val="94A3B8"/>
                </a:solidFill>
                <a:latin typeface="Lato"/>
                <a:ea typeface="Lato"/>
                <a:cs typeface="Lato"/>
                <a:sym typeface="Lato"/>
              </a:rPr>
              <a:t>Verified profiles, authentic reviews, and clear service pricing.</a:t>
            </a:r>
            <a:endParaRPr/>
          </a:p>
        </p:txBody>
      </p:sp>
      <p:sp>
        <p:nvSpPr>
          <p:cNvPr id="118" name="Google Shape;118;p15"/>
          <p:cNvSpPr txBox="1"/>
          <p:nvPr/>
        </p:nvSpPr>
        <p:spPr>
          <a:xfrm>
            <a:off x="6438900" y="4738687"/>
            <a:ext cx="5170646"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i="0" u="none" strike="noStrike" cap="none">
                <a:solidFill>
                  <a:srgbClr val="38BDF8"/>
                </a:solidFill>
                <a:latin typeface="Poppins"/>
                <a:ea typeface="Poppins"/>
                <a:cs typeface="Poppins"/>
                <a:sym typeface="Poppins"/>
              </a:rPr>
              <a:t>Automation</a:t>
            </a:r>
            <a:endParaRPr/>
          </a:p>
        </p:txBody>
      </p:sp>
      <p:sp>
        <p:nvSpPr>
          <p:cNvPr id="119" name="Google Shape;119;p15"/>
          <p:cNvSpPr txBox="1"/>
          <p:nvPr/>
        </p:nvSpPr>
        <p:spPr>
          <a:xfrm>
            <a:off x="6438900" y="5167312"/>
            <a:ext cx="4924425" cy="581698"/>
          </a:xfrm>
          <a:prstGeom prst="rect">
            <a:avLst/>
          </a:prstGeom>
          <a:noFill/>
          <a:ln>
            <a:noFill/>
          </a:ln>
        </p:spPr>
        <p:txBody>
          <a:bodyPr spcFirstLastPara="1" wrap="square" lIns="0" tIns="0" rIns="0" bIns="0" anchor="t" anchorCtr="0">
            <a:spAutoFit/>
          </a:bodyPr>
          <a:lstStyle/>
          <a:p>
            <a:pPr marL="0" marR="0" lvl="0" indent="0" algn="l" rtl="0">
              <a:lnSpc>
                <a:spcPct val="139925"/>
              </a:lnSpc>
              <a:spcBef>
                <a:spcPts val="0"/>
              </a:spcBef>
              <a:spcAft>
                <a:spcPts val="0"/>
              </a:spcAft>
              <a:buNone/>
            </a:pPr>
            <a:r>
              <a:rPr lang="en-US" sz="1350" b="0" i="0" u="none" strike="noStrike" cap="none">
                <a:solidFill>
                  <a:srgbClr val="94A3B8"/>
                </a:solidFill>
                <a:latin typeface="Lato"/>
                <a:ea typeface="Lato"/>
                <a:cs typeface="Lato"/>
                <a:sym typeface="Lato"/>
              </a:rPr>
              <a:t>Systematize availability and provide automated notifications for clients &amp; lawyers.</a:t>
            </a:r>
            <a:endParaRPr/>
          </a:p>
        </p:txBody>
      </p:sp>
      <p:pic>
        <p:nvPicPr>
          <p:cNvPr id="120" name="Google Shape;120;p15" descr="image.png"/>
          <p:cNvPicPr preferRelativeResize="0"/>
          <p:nvPr/>
        </p:nvPicPr>
        <p:blipFill rotWithShape="1">
          <a:blip r:embed="rId6">
            <a:alphaModFix/>
          </a:blip>
          <a:srcRect/>
          <a:stretch/>
        </p:blipFill>
        <p:spPr>
          <a:xfrm>
            <a:off x="828675" y="1972865"/>
            <a:ext cx="428625" cy="342900"/>
          </a:xfrm>
          <a:prstGeom prst="rect">
            <a:avLst/>
          </a:prstGeom>
          <a:noFill/>
          <a:ln>
            <a:noFill/>
          </a:ln>
        </p:spPr>
      </p:pic>
      <p:pic>
        <p:nvPicPr>
          <p:cNvPr id="121" name="Google Shape;121;p15" descr="image.png"/>
          <p:cNvPicPr preferRelativeResize="0"/>
          <p:nvPr/>
        </p:nvPicPr>
        <p:blipFill rotWithShape="1">
          <a:blip r:embed="rId7">
            <a:alphaModFix/>
          </a:blip>
          <a:srcRect/>
          <a:stretch/>
        </p:blipFill>
        <p:spPr>
          <a:xfrm>
            <a:off x="6438900" y="1972865"/>
            <a:ext cx="342900" cy="342900"/>
          </a:xfrm>
          <a:prstGeom prst="rect">
            <a:avLst/>
          </a:prstGeom>
          <a:noFill/>
          <a:ln>
            <a:noFill/>
          </a:ln>
        </p:spPr>
      </p:pic>
      <p:pic>
        <p:nvPicPr>
          <p:cNvPr id="122" name="Google Shape;122;p15" descr="image.png"/>
          <p:cNvPicPr preferRelativeResize="0"/>
          <p:nvPr/>
        </p:nvPicPr>
        <p:blipFill rotWithShape="1">
          <a:blip r:embed="rId8">
            <a:alphaModFix/>
          </a:blip>
          <a:srcRect/>
          <a:stretch/>
        </p:blipFill>
        <p:spPr>
          <a:xfrm>
            <a:off x="828675" y="4224337"/>
            <a:ext cx="390525" cy="342900"/>
          </a:xfrm>
          <a:prstGeom prst="rect">
            <a:avLst/>
          </a:prstGeom>
          <a:noFill/>
          <a:ln>
            <a:noFill/>
          </a:ln>
        </p:spPr>
      </p:pic>
      <p:pic>
        <p:nvPicPr>
          <p:cNvPr id="123" name="Google Shape;123;p15" descr="image.png"/>
          <p:cNvPicPr preferRelativeResize="0"/>
          <p:nvPr/>
        </p:nvPicPr>
        <p:blipFill rotWithShape="1">
          <a:blip r:embed="rId9">
            <a:alphaModFix/>
          </a:blip>
          <a:srcRect/>
          <a:stretch/>
        </p:blipFill>
        <p:spPr>
          <a:xfrm>
            <a:off x="6438900" y="4224337"/>
            <a:ext cx="304800" cy="342900"/>
          </a:xfrm>
          <a:prstGeom prst="rect">
            <a:avLst/>
          </a:prstGeom>
          <a:noFill/>
          <a:ln>
            <a:noFill/>
          </a:ln>
        </p:spPr>
      </p:pic>
      <p:sp>
        <p:nvSpPr>
          <p:cNvPr id="124" name="Google Shape;124;p15"/>
          <p:cNvSpPr txBox="1"/>
          <p:nvPr/>
        </p:nvSpPr>
        <p:spPr>
          <a:xfrm>
            <a:off x="771525" y="581025"/>
            <a:ext cx="11381422" cy="4154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700" b="0" i="0" u="none" strike="noStrike" cap="none">
                <a:solidFill>
                  <a:srgbClr val="F8FAFC"/>
                </a:solidFill>
                <a:latin typeface="Poppins SemiBold"/>
                <a:ea typeface="Poppins SemiBold"/>
                <a:cs typeface="Poppins SemiBold"/>
                <a:sym typeface="Poppins SemiBold"/>
              </a:rPr>
              <a:t>Application Objectives</a:t>
            </a:r>
            <a:endParaRPr/>
          </a:p>
        </p:txBody>
      </p:sp>
      <p:sp>
        <p:nvSpPr>
          <p:cNvPr id="125" name="Google Shape;125;p15"/>
          <p:cNvSpPr/>
          <p:nvPr/>
        </p:nvSpPr>
        <p:spPr>
          <a:xfrm>
            <a:off x="581025" y="581025"/>
            <a:ext cx="47625" cy="523875"/>
          </a:xfrm>
          <a:prstGeom prst="rect">
            <a:avLst/>
          </a:prstGeom>
          <a:solidFill>
            <a:srgbClr val="38BD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172A"/>
        </a:solidFill>
        <a:effectLst/>
      </p:bgPr>
    </p:bg>
    <p:spTree>
      <p:nvGrpSpPr>
        <p:cNvPr id="1" name="Shape 129"/>
        <p:cNvGrpSpPr/>
        <p:nvPr/>
      </p:nvGrpSpPr>
      <p:grpSpPr>
        <a:xfrm>
          <a:off x="0" y="0"/>
          <a:ext cx="0" cy="0"/>
          <a:chOff x="0" y="0"/>
          <a:chExt cx="0" cy="0"/>
        </a:xfrm>
      </p:grpSpPr>
      <p:pic>
        <p:nvPicPr>
          <p:cNvPr id="130" name="Google Shape;130;p16"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31" name="Google Shape;131;p16" descr="image.png"/>
          <p:cNvPicPr preferRelativeResize="0"/>
          <p:nvPr/>
        </p:nvPicPr>
        <p:blipFill rotWithShape="1">
          <a:blip r:embed="rId4">
            <a:alphaModFix/>
          </a:blip>
          <a:srcRect/>
          <a:stretch/>
        </p:blipFill>
        <p:spPr>
          <a:xfrm>
            <a:off x="571500" y="1955899"/>
            <a:ext cx="3524250" cy="4330600"/>
          </a:xfrm>
          <a:prstGeom prst="rect">
            <a:avLst/>
          </a:prstGeom>
          <a:noFill/>
          <a:ln>
            <a:noFill/>
          </a:ln>
        </p:spPr>
      </p:pic>
      <p:pic>
        <p:nvPicPr>
          <p:cNvPr id="132" name="Google Shape;132;p16" descr="image.png"/>
          <p:cNvPicPr preferRelativeResize="0"/>
          <p:nvPr/>
        </p:nvPicPr>
        <p:blipFill rotWithShape="1">
          <a:blip r:embed="rId5">
            <a:alphaModFix/>
          </a:blip>
          <a:srcRect/>
          <a:stretch/>
        </p:blipFill>
        <p:spPr>
          <a:xfrm>
            <a:off x="4333875" y="1955899"/>
            <a:ext cx="2819400" cy="4330600"/>
          </a:xfrm>
          <a:prstGeom prst="rect">
            <a:avLst/>
          </a:prstGeom>
          <a:noFill/>
          <a:ln>
            <a:noFill/>
          </a:ln>
        </p:spPr>
      </p:pic>
      <p:pic>
        <p:nvPicPr>
          <p:cNvPr id="133" name="Google Shape;133;p16" descr="image.png"/>
          <p:cNvPicPr preferRelativeResize="0"/>
          <p:nvPr/>
        </p:nvPicPr>
        <p:blipFill rotWithShape="1">
          <a:blip r:embed="rId6">
            <a:alphaModFix/>
          </a:blip>
          <a:srcRect/>
          <a:stretch/>
        </p:blipFill>
        <p:spPr>
          <a:xfrm>
            <a:off x="7391400" y="1955899"/>
            <a:ext cx="4229100" cy="4330600"/>
          </a:xfrm>
          <a:prstGeom prst="rect">
            <a:avLst/>
          </a:prstGeom>
          <a:noFill/>
          <a:ln>
            <a:noFill/>
          </a:ln>
        </p:spPr>
      </p:pic>
      <p:sp>
        <p:nvSpPr>
          <p:cNvPr id="135" name="Google Shape;135;p16"/>
          <p:cNvSpPr txBox="1"/>
          <p:nvPr/>
        </p:nvSpPr>
        <p:spPr>
          <a:xfrm>
            <a:off x="1247775" y="2251174"/>
            <a:ext cx="2680200" cy="277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800" b="1" i="0" u="none" strike="noStrike" cap="none">
                <a:solidFill>
                  <a:srgbClr val="38BDF8"/>
                </a:solidFill>
                <a:latin typeface="Poppins"/>
                <a:ea typeface="Poppins"/>
                <a:cs typeface="Poppins"/>
                <a:sym typeface="Poppins"/>
              </a:rPr>
              <a:t>Backend</a:t>
            </a:r>
            <a:endParaRPr/>
          </a:p>
        </p:txBody>
      </p:sp>
      <p:sp>
        <p:nvSpPr>
          <p:cNvPr id="136" name="Google Shape;136;p16"/>
          <p:cNvSpPr/>
          <p:nvPr/>
        </p:nvSpPr>
        <p:spPr>
          <a:xfrm>
            <a:off x="866775" y="2727424"/>
            <a:ext cx="2933700" cy="960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7" name="Google Shape;137;p16"/>
          <p:cNvSpPr txBox="1"/>
          <p:nvPr/>
        </p:nvSpPr>
        <p:spPr>
          <a:xfrm>
            <a:off x="4981575" y="2251174"/>
            <a:ext cx="1970100" cy="277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800" b="1" i="0" u="none" strike="noStrike" cap="none">
                <a:solidFill>
                  <a:srgbClr val="38BDF8"/>
                </a:solidFill>
                <a:latin typeface="Poppins"/>
                <a:ea typeface="Poppins"/>
                <a:cs typeface="Poppins"/>
                <a:sym typeface="Poppins"/>
              </a:rPr>
              <a:t>Database</a:t>
            </a:r>
            <a:endParaRPr/>
          </a:p>
        </p:txBody>
      </p:sp>
      <p:sp>
        <p:nvSpPr>
          <p:cNvPr id="138" name="Google Shape;138;p16"/>
          <p:cNvSpPr/>
          <p:nvPr/>
        </p:nvSpPr>
        <p:spPr>
          <a:xfrm>
            <a:off x="4629150" y="2727424"/>
            <a:ext cx="2229000" cy="960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39" name="Google Shape;139;p16"/>
          <p:cNvSpPr txBox="1"/>
          <p:nvPr/>
        </p:nvSpPr>
        <p:spPr>
          <a:xfrm>
            <a:off x="8134350" y="2251174"/>
            <a:ext cx="3350400" cy="2772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800" b="1" i="0" u="none" strike="noStrike" cap="none">
                <a:solidFill>
                  <a:srgbClr val="38BDF8"/>
                </a:solidFill>
                <a:latin typeface="Poppins"/>
                <a:ea typeface="Poppins"/>
                <a:cs typeface="Poppins"/>
                <a:sym typeface="Poppins"/>
              </a:rPr>
              <a:t>Frontend</a:t>
            </a:r>
            <a:endParaRPr/>
          </a:p>
        </p:txBody>
      </p:sp>
      <p:sp>
        <p:nvSpPr>
          <p:cNvPr id="140" name="Google Shape;140;p16"/>
          <p:cNvSpPr/>
          <p:nvPr/>
        </p:nvSpPr>
        <p:spPr>
          <a:xfrm>
            <a:off x="7686675" y="2727424"/>
            <a:ext cx="3638700" cy="9600"/>
          </a:xfrm>
          <a:prstGeom prst="rect">
            <a:avLst/>
          </a:prstGeom>
          <a:solidFill>
            <a:srgbClr val="3341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141" name="Google Shape;141;p16" descr="image.png"/>
          <p:cNvPicPr preferRelativeResize="0"/>
          <p:nvPr/>
        </p:nvPicPr>
        <p:blipFill rotWithShape="1">
          <a:blip r:embed="rId7">
            <a:alphaModFix/>
          </a:blip>
          <a:srcRect/>
          <a:stretch/>
        </p:blipFill>
        <p:spPr>
          <a:xfrm>
            <a:off x="866775" y="2284511"/>
            <a:ext cx="266700" cy="266700"/>
          </a:xfrm>
          <a:prstGeom prst="rect">
            <a:avLst/>
          </a:prstGeom>
          <a:noFill/>
          <a:ln>
            <a:noFill/>
          </a:ln>
        </p:spPr>
      </p:pic>
      <p:sp>
        <p:nvSpPr>
          <p:cNvPr id="142" name="Google Shape;142;p16"/>
          <p:cNvSpPr txBox="1"/>
          <p:nvPr/>
        </p:nvSpPr>
        <p:spPr>
          <a:xfrm>
            <a:off x="1152525" y="2927449"/>
            <a:ext cx="2648100" cy="196200"/>
          </a:xfrm>
          <a:prstGeom prst="rect">
            <a:avLst/>
          </a:prstGeom>
          <a:noFill/>
          <a:ln>
            <a:noFill/>
          </a:ln>
        </p:spPr>
        <p:txBody>
          <a:bodyPr spcFirstLastPara="1" wrap="square" lIns="0" tIns="0" rIns="0" bIns="0" anchor="t" anchorCtr="0">
            <a:spAutoFit/>
          </a:bodyPr>
          <a:lstStyle/>
          <a:p>
            <a:pPr marL="0" marR="0" lvl="0" indent="0" algn="l" rtl="0">
              <a:lnSpc>
                <a:spcPct val="149960"/>
              </a:lnSpc>
              <a:spcBef>
                <a:spcPts val="0"/>
              </a:spcBef>
              <a:spcAft>
                <a:spcPts val="0"/>
              </a:spcAft>
              <a:buNone/>
            </a:pPr>
            <a:r>
              <a:rPr lang="en-US" sz="1275" b="0" i="0" u="none" strike="noStrike" cap="none">
                <a:solidFill>
                  <a:srgbClr val="CBD5E1"/>
                </a:solidFill>
                <a:latin typeface="Lato"/>
                <a:ea typeface="Lato"/>
                <a:cs typeface="Lato"/>
                <a:sym typeface="Lato"/>
              </a:rPr>
              <a:t>Laravel Headless API</a:t>
            </a:r>
            <a:endParaRPr/>
          </a:p>
        </p:txBody>
      </p:sp>
      <p:sp>
        <p:nvSpPr>
          <p:cNvPr id="143" name="Google Shape;143;p16"/>
          <p:cNvSpPr txBox="1"/>
          <p:nvPr/>
        </p:nvSpPr>
        <p:spPr>
          <a:xfrm>
            <a:off x="1152525" y="3284636"/>
            <a:ext cx="2648100" cy="196200"/>
          </a:xfrm>
          <a:prstGeom prst="rect">
            <a:avLst/>
          </a:prstGeom>
          <a:noFill/>
          <a:ln>
            <a:noFill/>
          </a:ln>
        </p:spPr>
        <p:txBody>
          <a:bodyPr spcFirstLastPara="1" wrap="square" lIns="0" tIns="0" rIns="0" bIns="0" anchor="t" anchorCtr="0">
            <a:spAutoFit/>
          </a:bodyPr>
          <a:lstStyle/>
          <a:p>
            <a:pPr marL="0" marR="0" lvl="0" indent="0" algn="l" rtl="0">
              <a:lnSpc>
                <a:spcPct val="149960"/>
              </a:lnSpc>
              <a:spcBef>
                <a:spcPts val="0"/>
              </a:spcBef>
              <a:spcAft>
                <a:spcPts val="0"/>
              </a:spcAft>
              <a:buNone/>
            </a:pPr>
            <a:r>
              <a:rPr lang="en-US" sz="1275" b="0" i="0" u="none" strike="noStrike" cap="none">
                <a:solidFill>
                  <a:srgbClr val="CBD5E1"/>
                </a:solidFill>
                <a:latin typeface="Lato"/>
                <a:ea typeface="Lato"/>
                <a:cs typeface="Lato"/>
                <a:sym typeface="Lato"/>
              </a:rPr>
              <a:t>Model–Controller Pattern</a:t>
            </a:r>
            <a:endParaRPr/>
          </a:p>
        </p:txBody>
      </p:sp>
      <p:sp>
        <p:nvSpPr>
          <p:cNvPr id="144" name="Google Shape;144;p16"/>
          <p:cNvSpPr txBox="1"/>
          <p:nvPr/>
        </p:nvSpPr>
        <p:spPr>
          <a:xfrm>
            <a:off x="1152525" y="3641824"/>
            <a:ext cx="2648100" cy="196200"/>
          </a:xfrm>
          <a:prstGeom prst="rect">
            <a:avLst/>
          </a:prstGeom>
          <a:noFill/>
          <a:ln>
            <a:noFill/>
          </a:ln>
        </p:spPr>
        <p:txBody>
          <a:bodyPr spcFirstLastPara="1" wrap="square" lIns="0" tIns="0" rIns="0" bIns="0" anchor="t" anchorCtr="0">
            <a:spAutoFit/>
          </a:bodyPr>
          <a:lstStyle/>
          <a:p>
            <a:pPr marL="0" marR="0" lvl="0" indent="0" algn="l" rtl="0">
              <a:lnSpc>
                <a:spcPct val="149960"/>
              </a:lnSpc>
              <a:spcBef>
                <a:spcPts val="0"/>
              </a:spcBef>
              <a:spcAft>
                <a:spcPts val="0"/>
              </a:spcAft>
              <a:buNone/>
            </a:pPr>
            <a:r>
              <a:rPr lang="en-US" sz="1275" b="0" i="0" u="none" strike="noStrike" cap="none">
                <a:solidFill>
                  <a:srgbClr val="CBD5E1"/>
                </a:solidFill>
                <a:latin typeface="Lato"/>
                <a:ea typeface="Lato"/>
                <a:cs typeface="Lato"/>
                <a:sym typeface="Lato"/>
              </a:rPr>
              <a:t>Eloquent ORM</a:t>
            </a:r>
            <a:endParaRPr/>
          </a:p>
        </p:txBody>
      </p:sp>
      <p:sp>
        <p:nvSpPr>
          <p:cNvPr id="145" name="Google Shape;145;p16"/>
          <p:cNvSpPr txBox="1"/>
          <p:nvPr/>
        </p:nvSpPr>
        <p:spPr>
          <a:xfrm>
            <a:off x="1152525" y="3999011"/>
            <a:ext cx="2648100" cy="196200"/>
          </a:xfrm>
          <a:prstGeom prst="rect">
            <a:avLst/>
          </a:prstGeom>
          <a:noFill/>
          <a:ln>
            <a:noFill/>
          </a:ln>
        </p:spPr>
        <p:txBody>
          <a:bodyPr spcFirstLastPara="1" wrap="square" lIns="0" tIns="0" rIns="0" bIns="0" anchor="t" anchorCtr="0">
            <a:spAutoFit/>
          </a:bodyPr>
          <a:lstStyle/>
          <a:p>
            <a:pPr marL="0" marR="0" lvl="0" indent="0" algn="l" rtl="0">
              <a:lnSpc>
                <a:spcPct val="149960"/>
              </a:lnSpc>
              <a:spcBef>
                <a:spcPts val="0"/>
              </a:spcBef>
              <a:spcAft>
                <a:spcPts val="0"/>
              </a:spcAft>
              <a:buNone/>
            </a:pPr>
            <a:r>
              <a:rPr lang="en-US" sz="1275" b="0" i="0" u="none" strike="noStrike" cap="none">
                <a:solidFill>
                  <a:srgbClr val="CBD5E1"/>
                </a:solidFill>
                <a:latin typeface="Lato"/>
                <a:ea typeface="Lato"/>
                <a:cs typeface="Lato"/>
                <a:sym typeface="Lato"/>
              </a:rPr>
              <a:t>RESTful API with Sanctum</a:t>
            </a:r>
            <a:endParaRPr/>
          </a:p>
        </p:txBody>
      </p:sp>
      <p:sp>
        <p:nvSpPr>
          <p:cNvPr id="146" name="Google Shape;146;p16"/>
          <p:cNvSpPr txBox="1"/>
          <p:nvPr/>
        </p:nvSpPr>
        <p:spPr>
          <a:xfrm>
            <a:off x="1152525" y="4356199"/>
            <a:ext cx="2648100" cy="196200"/>
          </a:xfrm>
          <a:prstGeom prst="rect">
            <a:avLst/>
          </a:prstGeom>
          <a:noFill/>
          <a:ln>
            <a:noFill/>
          </a:ln>
        </p:spPr>
        <p:txBody>
          <a:bodyPr spcFirstLastPara="1" wrap="square" lIns="0" tIns="0" rIns="0" bIns="0" anchor="t" anchorCtr="0">
            <a:spAutoFit/>
          </a:bodyPr>
          <a:lstStyle/>
          <a:p>
            <a:pPr marL="0" marR="0" lvl="0" indent="0" algn="l" rtl="0">
              <a:lnSpc>
                <a:spcPct val="149960"/>
              </a:lnSpc>
              <a:spcBef>
                <a:spcPts val="0"/>
              </a:spcBef>
              <a:spcAft>
                <a:spcPts val="0"/>
              </a:spcAft>
              <a:buNone/>
            </a:pPr>
            <a:r>
              <a:rPr lang="en-US" sz="1275" b="0" i="0" u="none" strike="noStrike" cap="none">
                <a:solidFill>
                  <a:srgbClr val="CBD5E1"/>
                </a:solidFill>
                <a:latin typeface="Lato"/>
                <a:ea typeface="Lato"/>
                <a:cs typeface="Lato"/>
                <a:sym typeface="Lato"/>
              </a:rPr>
              <a:t>Role-Based Middleware</a:t>
            </a:r>
            <a:endParaRPr/>
          </a:p>
        </p:txBody>
      </p:sp>
      <p:pic>
        <p:nvPicPr>
          <p:cNvPr id="147" name="Google Shape;147;p16" descr="image.png"/>
          <p:cNvPicPr preferRelativeResize="0"/>
          <p:nvPr/>
        </p:nvPicPr>
        <p:blipFill rotWithShape="1">
          <a:blip r:embed="rId8">
            <a:alphaModFix/>
          </a:blip>
          <a:srcRect/>
          <a:stretch/>
        </p:blipFill>
        <p:spPr>
          <a:xfrm>
            <a:off x="4629150" y="2284511"/>
            <a:ext cx="238125" cy="266700"/>
          </a:xfrm>
          <a:prstGeom prst="rect">
            <a:avLst/>
          </a:prstGeom>
          <a:noFill/>
          <a:ln>
            <a:noFill/>
          </a:ln>
        </p:spPr>
      </p:pic>
      <p:sp>
        <p:nvSpPr>
          <p:cNvPr id="148" name="Google Shape;148;p16"/>
          <p:cNvSpPr txBox="1"/>
          <p:nvPr/>
        </p:nvSpPr>
        <p:spPr>
          <a:xfrm>
            <a:off x="4914900" y="2927449"/>
            <a:ext cx="1943100" cy="196200"/>
          </a:xfrm>
          <a:prstGeom prst="rect">
            <a:avLst/>
          </a:prstGeom>
          <a:noFill/>
          <a:ln>
            <a:noFill/>
          </a:ln>
        </p:spPr>
        <p:txBody>
          <a:bodyPr spcFirstLastPara="1" wrap="square" lIns="0" tIns="0" rIns="0" bIns="0" anchor="t" anchorCtr="0">
            <a:spAutoFit/>
          </a:bodyPr>
          <a:lstStyle/>
          <a:p>
            <a:pPr marL="0" marR="0" lvl="0" indent="0" algn="l" rtl="0">
              <a:lnSpc>
                <a:spcPct val="149960"/>
              </a:lnSpc>
              <a:spcBef>
                <a:spcPts val="0"/>
              </a:spcBef>
              <a:spcAft>
                <a:spcPts val="0"/>
              </a:spcAft>
              <a:buNone/>
            </a:pPr>
            <a:r>
              <a:rPr lang="en-US" sz="1275" b="0" i="0" u="none" strike="noStrike" cap="none">
                <a:solidFill>
                  <a:srgbClr val="CBD5E1"/>
                </a:solidFill>
                <a:latin typeface="Lato"/>
                <a:ea typeface="Lato"/>
                <a:cs typeface="Lato"/>
                <a:sym typeface="Lato"/>
              </a:rPr>
              <a:t>MySQL Engine</a:t>
            </a:r>
            <a:endParaRPr/>
          </a:p>
        </p:txBody>
      </p:sp>
      <p:sp>
        <p:nvSpPr>
          <p:cNvPr id="149" name="Google Shape;149;p16"/>
          <p:cNvSpPr txBox="1"/>
          <p:nvPr/>
        </p:nvSpPr>
        <p:spPr>
          <a:xfrm>
            <a:off x="4914900" y="3284636"/>
            <a:ext cx="1943100" cy="196200"/>
          </a:xfrm>
          <a:prstGeom prst="rect">
            <a:avLst/>
          </a:prstGeom>
          <a:noFill/>
          <a:ln>
            <a:noFill/>
          </a:ln>
        </p:spPr>
        <p:txBody>
          <a:bodyPr spcFirstLastPara="1" wrap="square" lIns="0" tIns="0" rIns="0" bIns="0" anchor="t" anchorCtr="0">
            <a:spAutoFit/>
          </a:bodyPr>
          <a:lstStyle/>
          <a:p>
            <a:pPr marL="0" marR="0" lvl="0" indent="0" algn="l" rtl="0">
              <a:lnSpc>
                <a:spcPct val="149960"/>
              </a:lnSpc>
              <a:spcBef>
                <a:spcPts val="0"/>
              </a:spcBef>
              <a:spcAft>
                <a:spcPts val="0"/>
              </a:spcAft>
              <a:buNone/>
            </a:pPr>
            <a:r>
              <a:rPr lang="en-US" sz="1275" b="0" i="0" u="none" strike="noStrike" cap="none">
                <a:solidFill>
                  <a:srgbClr val="CBD5E1"/>
                </a:solidFill>
                <a:latin typeface="Lato"/>
                <a:ea typeface="Lato"/>
                <a:cs typeface="Lato"/>
                <a:sym typeface="Lato"/>
              </a:rPr>
              <a:t>XAMPP Environment</a:t>
            </a:r>
            <a:endParaRPr/>
          </a:p>
        </p:txBody>
      </p:sp>
      <p:sp>
        <p:nvSpPr>
          <p:cNvPr id="150" name="Google Shape;150;p16"/>
          <p:cNvSpPr txBox="1"/>
          <p:nvPr/>
        </p:nvSpPr>
        <p:spPr>
          <a:xfrm>
            <a:off x="4914900" y="3641824"/>
            <a:ext cx="1943100" cy="196200"/>
          </a:xfrm>
          <a:prstGeom prst="rect">
            <a:avLst/>
          </a:prstGeom>
          <a:noFill/>
          <a:ln>
            <a:noFill/>
          </a:ln>
        </p:spPr>
        <p:txBody>
          <a:bodyPr spcFirstLastPara="1" wrap="square" lIns="0" tIns="0" rIns="0" bIns="0" anchor="t" anchorCtr="0">
            <a:spAutoFit/>
          </a:bodyPr>
          <a:lstStyle/>
          <a:p>
            <a:pPr marL="0" marR="0" lvl="0" indent="0" algn="l" rtl="0">
              <a:lnSpc>
                <a:spcPct val="149960"/>
              </a:lnSpc>
              <a:spcBef>
                <a:spcPts val="0"/>
              </a:spcBef>
              <a:spcAft>
                <a:spcPts val="0"/>
              </a:spcAft>
              <a:buNone/>
            </a:pPr>
            <a:r>
              <a:rPr lang="en-US" sz="1275" b="0" i="0" u="none" strike="noStrike" cap="none">
                <a:solidFill>
                  <a:srgbClr val="CBD5E1"/>
                </a:solidFill>
                <a:latin typeface="Lato"/>
                <a:ea typeface="Lato"/>
                <a:cs typeface="Lato"/>
                <a:sym typeface="Lato"/>
              </a:rPr>
              <a:t>Relational DB Design</a:t>
            </a:r>
            <a:endParaRPr/>
          </a:p>
        </p:txBody>
      </p:sp>
      <p:pic>
        <p:nvPicPr>
          <p:cNvPr id="151" name="Google Shape;151;p16" descr="image.png"/>
          <p:cNvPicPr preferRelativeResize="0"/>
          <p:nvPr/>
        </p:nvPicPr>
        <p:blipFill rotWithShape="1">
          <a:blip r:embed="rId9">
            <a:alphaModFix/>
          </a:blip>
          <a:srcRect/>
          <a:stretch/>
        </p:blipFill>
        <p:spPr>
          <a:xfrm>
            <a:off x="7686675" y="2284511"/>
            <a:ext cx="333375" cy="266700"/>
          </a:xfrm>
          <a:prstGeom prst="rect">
            <a:avLst/>
          </a:prstGeom>
          <a:noFill/>
          <a:ln>
            <a:noFill/>
          </a:ln>
        </p:spPr>
      </p:pic>
      <p:sp>
        <p:nvSpPr>
          <p:cNvPr id="152" name="Google Shape;152;p16"/>
          <p:cNvSpPr txBox="1"/>
          <p:nvPr/>
        </p:nvSpPr>
        <p:spPr>
          <a:xfrm>
            <a:off x="9839325" y="3284636"/>
            <a:ext cx="1485900" cy="196200"/>
          </a:xfrm>
          <a:prstGeom prst="rect">
            <a:avLst/>
          </a:prstGeom>
          <a:noFill/>
          <a:ln>
            <a:noFill/>
          </a:ln>
        </p:spPr>
        <p:txBody>
          <a:bodyPr spcFirstLastPara="1" wrap="square" lIns="0" tIns="0" rIns="0" bIns="0" anchor="t" anchorCtr="0">
            <a:spAutoFit/>
          </a:bodyPr>
          <a:lstStyle/>
          <a:p>
            <a:pPr marL="0" marR="0" lvl="0" indent="0" algn="l" rtl="0">
              <a:lnSpc>
                <a:spcPct val="149960"/>
              </a:lnSpc>
              <a:spcBef>
                <a:spcPts val="0"/>
              </a:spcBef>
              <a:spcAft>
                <a:spcPts val="0"/>
              </a:spcAft>
              <a:buNone/>
            </a:pPr>
            <a:r>
              <a:rPr lang="en-US" sz="1275" b="0" i="0" u="none" strike="noStrike" cap="none">
                <a:solidFill>
                  <a:srgbClr val="CBD5E1"/>
                </a:solidFill>
                <a:latin typeface="Lato"/>
                <a:ea typeface="Lato"/>
                <a:cs typeface="Lato"/>
                <a:sym typeface="Lato"/>
              </a:rPr>
              <a:t>React Icons</a:t>
            </a:r>
            <a:endParaRPr/>
          </a:p>
        </p:txBody>
      </p:sp>
      <p:sp>
        <p:nvSpPr>
          <p:cNvPr id="153" name="Google Shape;153;p16"/>
          <p:cNvSpPr txBox="1"/>
          <p:nvPr/>
        </p:nvSpPr>
        <p:spPr>
          <a:xfrm>
            <a:off x="9839325" y="3641824"/>
            <a:ext cx="1485900" cy="196200"/>
          </a:xfrm>
          <a:prstGeom prst="rect">
            <a:avLst/>
          </a:prstGeom>
          <a:noFill/>
          <a:ln>
            <a:noFill/>
          </a:ln>
        </p:spPr>
        <p:txBody>
          <a:bodyPr spcFirstLastPara="1" wrap="square" lIns="0" tIns="0" rIns="0" bIns="0" anchor="t" anchorCtr="0">
            <a:spAutoFit/>
          </a:bodyPr>
          <a:lstStyle/>
          <a:p>
            <a:pPr marL="0" marR="0" lvl="0" indent="0" algn="l" rtl="0">
              <a:lnSpc>
                <a:spcPct val="149960"/>
              </a:lnSpc>
              <a:spcBef>
                <a:spcPts val="0"/>
              </a:spcBef>
              <a:spcAft>
                <a:spcPts val="0"/>
              </a:spcAft>
              <a:buNone/>
            </a:pPr>
            <a:r>
              <a:rPr lang="en-US" sz="1275" b="0" i="0" u="none" strike="noStrike" cap="none">
                <a:solidFill>
                  <a:srgbClr val="CBD5E1"/>
                </a:solidFill>
                <a:latin typeface="Lato"/>
                <a:ea typeface="Lato"/>
                <a:cs typeface="Lato"/>
                <a:sym typeface="Lato"/>
              </a:rPr>
              <a:t>Toast Notifs</a:t>
            </a:r>
            <a:endParaRPr/>
          </a:p>
        </p:txBody>
      </p:sp>
      <p:sp>
        <p:nvSpPr>
          <p:cNvPr id="154" name="Google Shape;154;p16"/>
          <p:cNvSpPr txBox="1"/>
          <p:nvPr/>
        </p:nvSpPr>
        <p:spPr>
          <a:xfrm>
            <a:off x="9839325" y="3999011"/>
            <a:ext cx="1485900" cy="196200"/>
          </a:xfrm>
          <a:prstGeom prst="rect">
            <a:avLst/>
          </a:prstGeom>
          <a:noFill/>
          <a:ln>
            <a:noFill/>
          </a:ln>
        </p:spPr>
        <p:txBody>
          <a:bodyPr spcFirstLastPara="1" wrap="square" lIns="0" tIns="0" rIns="0" bIns="0" anchor="t" anchorCtr="0">
            <a:spAutoFit/>
          </a:bodyPr>
          <a:lstStyle/>
          <a:p>
            <a:pPr marL="0" marR="0" lvl="0" indent="0" algn="l" rtl="0">
              <a:lnSpc>
                <a:spcPct val="149960"/>
              </a:lnSpc>
              <a:spcBef>
                <a:spcPts val="0"/>
              </a:spcBef>
              <a:spcAft>
                <a:spcPts val="0"/>
              </a:spcAft>
              <a:buNone/>
            </a:pPr>
            <a:r>
              <a:rPr lang="en-US" sz="1275" b="0" i="0" u="none" strike="noStrike" cap="none">
                <a:solidFill>
                  <a:srgbClr val="CBD5E1"/>
                </a:solidFill>
                <a:latin typeface="Lato"/>
                <a:ea typeface="Lato"/>
                <a:cs typeface="Lato"/>
                <a:sym typeface="Lato"/>
              </a:rPr>
              <a:t>SweetAlert2</a:t>
            </a:r>
            <a:endParaRPr/>
          </a:p>
        </p:txBody>
      </p:sp>
      <p:sp>
        <p:nvSpPr>
          <p:cNvPr id="155" name="Google Shape;155;p16"/>
          <p:cNvSpPr txBox="1"/>
          <p:nvPr/>
        </p:nvSpPr>
        <p:spPr>
          <a:xfrm>
            <a:off x="762000" y="927199"/>
            <a:ext cx="11401500" cy="519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375" b="1" i="0" u="none" strike="noStrike" cap="none">
                <a:solidFill>
                  <a:srgbClr val="F1F5F9"/>
                </a:solidFill>
                <a:latin typeface="Poppins"/>
                <a:ea typeface="Poppins"/>
                <a:cs typeface="Poppins"/>
                <a:sym typeface="Poppins"/>
              </a:rPr>
              <a:t>Technologies Used</a:t>
            </a:r>
            <a:endParaRPr/>
          </a:p>
        </p:txBody>
      </p:sp>
      <p:sp>
        <p:nvSpPr>
          <p:cNvPr id="156" name="Google Shape;156;p16"/>
          <p:cNvSpPr/>
          <p:nvPr/>
        </p:nvSpPr>
        <p:spPr>
          <a:xfrm>
            <a:off x="571500" y="927199"/>
            <a:ext cx="76200" cy="647700"/>
          </a:xfrm>
          <a:prstGeom prst="rect">
            <a:avLst/>
          </a:prstGeom>
          <a:solidFill>
            <a:srgbClr val="38BD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157" name="Google Shape;157;p16" descr="image.png"/>
          <p:cNvPicPr preferRelativeResize="0"/>
          <p:nvPr/>
        </p:nvPicPr>
        <p:blipFill rotWithShape="1">
          <a:blip r:embed="rId10">
            <a:alphaModFix/>
          </a:blip>
          <a:srcRect/>
          <a:stretch/>
        </p:blipFill>
        <p:spPr>
          <a:xfrm>
            <a:off x="866775" y="2927449"/>
            <a:ext cx="171450" cy="180975"/>
          </a:xfrm>
          <a:prstGeom prst="rect">
            <a:avLst/>
          </a:prstGeom>
          <a:noFill/>
          <a:ln>
            <a:noFill/>
          </a:ln>
        </p:spPr>
      </p:pic>
      <p:pic>
        <p:nvPicPr>
          <p:cNvPr id="158" name="Google Shape;158;p16" descr="image.png"/>
          <p:cNvPicPr preferRelativeResize="0"/>
          <p:nvPr/>
        </p:nvPicPr>
        <p:blipFill rotWithShape="1">
          <a:blip r:embed="rId10">
            <a:alphaModFix/>
          </a:blip>
          <a:srcRect/>
          <a:stretch/>
        </p:blipFill>
        <p:spPr>
          <a:xfrm>
            <a:off x="866775" y="3284636"/>
            <a:ext cx="171450" cy="180975"/>
          </a:xfrm>
          <a:prstGeom prst="rect">
            <a:avLst/>
          </a:prstGeom>
          <a:noFill/>
          <a:ln>
            <a:noFill/>
          </a:ln>
        </p:spPr>
      </p:pic>
      <p:pic>
        <p:nvPicPr>
          <p:cNvPr id="159" name="Google Shape;159;p16" descr="image.png"/>
          <p:cNvPicPr preferRelativeResize="0"/>
          <p:nvPr/>
        </p:nvPicPr>
        <p:blipFill rotWithShape="1">
          <a:blip r:embed="rId10">
            <a:alphaModFix/>
          </a:blip>
          <a:srcRect/>
          <a:stretch/>
        </p:blipFill>
        <p:spPr>
          <a:xfrm>
            <a:off x="866775" y="3641824"/>
            <a:ext cx="171450" cy="180975"/>
          </a:xfrm>
          <a:prstGeom prst="rect">
            <a:avLst/>
          </a:prstGeom>
          <a:noFill/>
          <a:ln>
            <a:noFill/>
          </a:ln>
        </p:spPr>
      </p:pic>
      <p:pic>
        <p:nvPicPr>
          <p:cNvPr id="160" name="Google Shape;160;p16" descr="image.png"/>
          <p:cNvPicPr preferRelativeResize="0"/>
          <p:nvPr/>
        </p:nvPicPr>
        <p:blipFill rotWithShape="1">
          <a:blip r:embed="rId10">
            <a:alphaModFix/>
          </a:blip>
          <a:srcRect/>
          <a:stretch/>
        </p:blipFill>
        <p:spPr>
          <a:xfrm>
            <a:off x="866775" y="3999011"/>
            <a:ext cx="171450" cy="180975"/>
          </a:xfrm>
          <a:prstGeom prst="rect">
            <a:avLst/>
          </a:prstGeom>
          <a:noFill/>
          <a:ln>
            <a:noFill/>
          </a:ln>
        </p:spPr>
      </p:pic>
      <p:pic>
        <p:nvPicPr>
          <p:cNvPr id="161" name="Google Shape;161;p16" descr="image.png"/>
          <p:cNvPicPr preferRelativeResize="0"/>
          <p:nvPr/>
        </p:nvPicPr>
        <p:blipFill rotWithShape="1">
          <a:blip r:embed="rId10">
            <a:alphaModFix/>
          </a:blip>
          <a:srcRect/>
          <a:stretch/>
        </p:blipFill>
        <p:spPr>
          <a:xfrm>
            <a:off x="866775" y="4356199"/>
            <a:ext cx="171450" cy="180975"/>
          </a:xfrm>
          <a:prstGeom prst="rect">
            <a:avLst/>
          </a:prstGeom>
          <a:noFill/>
          <a:ln>
            <a:noFill/>
          </a:ln>
        </p:spPr>
      </p:pic>
      <p:pic>
        <p:nvPicPr>
          <p:cNvPr id="162" name="Google Shape;162;p16" descr="image.png"/>
          <p:cNvPicPr preferRelativeResize="0"/>
          <p:nvPr/>
        </p:nvPicPr>
        <p:blipFill rotWithShape="1">
          <a:blip r:embed="rId10">
            <a:alphaModFix/>
          </a:blip>
          <a:srcRect/>
          <a:stretch/>
        </p:blipFill>
        <p:spPr>
          <a:xfrm>
            <a:off x="4629150" y="2927449"/>
            <a:ext cx="171450" cy="180975"/>
          </a:xfrm>
          <a:prstGeom prst="rect">
            <a:avLst/>
          </a:prstGeom>
          <a:noFill/>
          <a:ln>
            <a:noFill/>
          </a:ln>
        </p:spPr>
      </p:pic>
      <p:pic>
        <p:nvPicPr>
          <p:cNvPr id="163" name="Google Shape;163;p16" descr="image.png"/>
          <p:cNvPicPr preferRelativeResize="0"/>
          <p:nvPr/>
        </p:nvPicPr>
        <p:blipFill rotWithShape="1">
          <a:blip r:embed="rId10">
            <a:alphaModFix/>
          </a:blip>
          <a:srcRect/>
          <a:stretch/>
        </p:blipFill>
        <p:spPr>
          <a:xfrm>
            <a:off x="4629150" y="3284636"/>
            <a:ext cx="171450" cy="180975"/>
          </a:xfrm>
          <a:prstGeom prst="rect">
            <a:avLst/>
          </a:prstGeom>
          <a:noFill/>
          <a:ln>
            <a:noFill/>
          </a:ln>
        </p:spPr>
      </p:pic>
      <p:pic>
        <p:nvPicPr>
          <p:cNvPr id="164" name="Google Shape;164;p16" descr="image.png"/>
          <p:cNvPicPr preferRelativeResize="0"/>
          <p:nvPr/>
        </p:nvPicPr>
        <p:blipFill rotWithShape="1">
          <a:blip r:embed="rId10">
            <a:alphaModFix/>
          </a:blip>
          <a:srcRect/>
          <a:stretch/>
        </p:blipFill>
        <p:spPr>
          <a:xfrm>
            <a:off x="4629150" y="3641824"/>
            <a:ext cx="171450" cy="180975"/>
          </a:xfrm>
          <a:prstGeom prst="rect">
            <a:avLst/>
          </a:prstGeom>
          <a:noFill/>
          <a:ln>
            <a:noFill/>
          </a:ln>
        </p:spPr>
      </p:pic>
      <p:sp>
        <p:nvSpPr>
          <p:cNvPr id="165" name="Google Shape;165;p16"/>
          <p:cNvSpPr txBox="1"/>
          <p:nvPr/>
        </p:nvSpPr>
        <p:spPr>
          <a:xfrm>
            <a:off x="7972425" y="2927449"/>
            <a:ext cx="1485900" cy="196200"/>
          </a:xfrm>
          <a:prstGeom prst="rect">
            <a:avLst/>
          </a:prstGeom>
          <a:noFill/>
          <a:ln>
            <a:noFill/>
          </a:ln>
        </p:spPr>
        <p:txBody>
          <a:bodyPr spcFirstLastPara="1" wrap="square" lIns="0" tIns="0" rIns="0" bIns="0" anchor="t" anchorCtr="0">
            <a:spAutoFit/>
          </a:bodyPr>
          <a:lstStyle/>
          <a:p>
            <a:pPr marL="0" marR="0" lvl="0" indent="0" algn="l" rtl="0">
              <a:lnSpc>
                <a:spcPct val="149960"/>
              </a:lnSpc>
              <a:spcBef>
                <a:spcPts val="0"/>
              </a:spcBef>
              <a:spcAft>
                <a:spcPts val="0"/>
              </a:spcAft>
              <a:buNone/>
            </a:pPr>
            <a:r>
              <a:rPr lang="en-US" sz="1275" b="0" i="0" u="none" strike="noStrike" cap="none">
                <a:solidFill>
                  <a:srgbClr val="CBD5E1"/>
                </a:solidFill>
                <a:latin typeface="Lato"/>
                <a:ea typeface="Lato"/>
                <a:cs typeface="Lato"/>
                <a:sym typeface="Lato"/>
              </a:rPr>
              <a:t>ReactJS Library</a:t>
            </a:r>
            <a:endParaRPr/>
          </a:p>
        </p:txBody>
      </p:sp>
      <p:sp>
        <p:nvSpPr>
          <p:cNvPr id="166" name="Google Shape;166;p16"/>
          <p:cNvSpPr txBox="1"/>
          <p:nvPr/>
        </p:nvSpPr>
        <p:spPr>
          <a:xfrm>
            <a:off x="7972425" y="3284636"/>
            <a:ext cx="1485900" cy="196200"/>
          </a:xfrm>
          <a:prstGeom prst="rect">
            <a:avLst/>
          </a:prstGeom>
          <a:noFill/>
          <a:ln>
            <a:noFill/>
          </a:ln>
        </p:spPr>
        <p:txBody>
          <a:bodyPr spcFirstLastPara="1" wrap="square" lIns="0" tIns="0" rIns="0" bIns="0" anchor="t" anchorCtr="0">
            <a:spAutoFit/>
          </a:bodyPr>
          <a:lstStyle/>
          <a:p>
            <a:pPr marL="0" marR="0" lvl="0" indent="0" algn="l" rtl="0">
              <a:lnSpc>
                <a:spcPct val="149960"/>
              </a:lnSpc>
              <a:spcBef>
                <a:spcPts val="0"/>
              </a:spcBef>
              <a:spcAft>
                <a:spcPts val="0"/>
              </a:spcAft>
              <a:buNone/>
            </a:pPr>
            <a:r>
              <a:rPr lang="en-US" sz="1275" b="0" i="0" u="none" strike="noStrike" cap="none">
                <a:solidFill>
                  <a:srgbClr val="CBD5E1"/>
                </a:solidFill>
                <a:latin typeface="Lato"/>
                <a:ea typeface="Lato"/>
                <a:cs typeface="Lato"/>
                <a:sym typeface="Lato"/>
              </a:rPr>
              <a:t>Vite Build Tool</a:t>
            </a:r>
            <a:endParaRPr/>
          </a:p>
        </p:txBody>
      </p:sp>
      <p:sp>
        <p:nvSpPr>
          <p:cNvPr id="167" name="Google Shape;167;p16"/>
          <p:cNvSpPr txBox="1"/>
          <p:nvPr/>
        </p:nvSpPr>
        <p:spPr>
          <a:xfrm>
            <a:off x="7972425" y="3641824"/>
            <a:ext cx="1485900" cy="196200"/>
          </a:xfrm>
          <a:prstGeom prst="rect">
            <a:avLst/>
          </a:prstGeom>
          <a:noFill/>
          <a:ln>
            <a:noFill/>
          </a:ln>
        </p:spPr>
        <p:txBody>
          <a:bodyPr spcFirstLastPara="1" wrap="square" lIns="0" tIns="0" rIns="0" bIns="0" anchor="t" anchorCtr="0">
            <a:spAutoFit/>
          </a:bodyPr>
          <a:lstStyle/>
          <a:p>
            <a:pPr marL="0" marR="0" lvl="0" indent="0" algn="l" rtl="0">
              <a:lnSpc>
                <a:spcPct val="149960"/>
              </a:lnSpc>
              <a:spcBef>
                <a:spcPts val="0"/>
              </a:spcBef>
              <a:spcAft>
                <a:spcPts val="0"/>
              </a:spcAft>
              <a:buNone/>
            </a:pPr>
            <a:r>
              <a:rPr lang="en-US" sz="1275" b="0" i="0" u="none" strike="noStrike" cap="none">
                <a:solidFill>
                  <a:srgbClr val="CBD5E1"/>
                </a:solidFill>
                <a:latin typeface="Lato"/>
                <a:ea typeface="Lato"/>
                <a:cs typeface="Lato"/>
                <a:sym typeface="Lato"/>
              </a:rPr>
              <a:t>TanStack Query</a:t>
            </a:r>
            <a:endParaRPr/>
          </a:p>
        </p:txBody>
      </p:sp>
      <p:sp>
        <p:nvSpPr>
          <p:cNvPr id="168" name="Google Shape;168;p16"/>
          <p:cNvSpPr txBox="1"/>
          <p:nvPr/>
        </p:nvSpPr>
        <p:spPr>
          <a:xfrm>
            <a:off x="7972425" y="3999011"/>
            <a:ext cx="1485900" cy="196200"/>
          </a:xfrm>
          <a:prstGeom prst="rect">
            <a:avLst/>
          </a:prstGeom>
          <a:noFill/>
          <a:ln>
            <a:noFill/>
          </a:ln>
        </p:spPr>
        <p:txBody>
          <a:bodyPr spcFirstLastPara="1" wrap="square" lIns="0" tIns="0" rIns="0" bIns="0" anchor="t" anchorCtr="0">
            <a:spAutoFit/>
          </a:bodyPr>
          <a:lstStyle/>
          <a:p>
            <a:pPr marL="0" marR="0" lvl="0" indent="0" algn="l" rtl="0">
              <a:lnSpc>
                <a:spcPct val="149960"/>
              </a:lnSpc>
              <a:spcBef>
                <a:spcPts val="0"/>
              </a:spcBef>
              <a:spcAft>
                <a:spcPts val="0"/>
              </a:spcAft>
              <a:buNone/>
            </a:pPr>
            <a:r>
              <a:rPr lang="en-US" sz="1275" b="0" i="0" u="none" strike="noStrike" cap="none">
                <a:solidFill>
                  <a:srgbClr val="CBD5E1"/>
                </a:solidFill>
                <a:latin typeface="Lato"/>
                <a:ea typeface="Lato"/>
                <a:cs typeface="Lato"/>
                <a:sym typeface="Lato"/>
              </a:rPr>
              <a:t>Zustand (State)</a:t>
            </a:r>
            <a:endParaRPr/>
          </a:p>
        </p:txBody>
      </p:sp>
      <p:sp>
        <p:nvSpPr>
          <p:cNvPr id="169" name="Google Shape;169;p16"/>
          <p:cNvSpPr txBox="1"/>
          <p:nvPr/>
        </p:nvSpPr>
        <p:spPr>
          <a:xfrm>
            <a:off x="7972425" y="4356199"/>
            <a:ext cx="1485900" cy="196200"/>
          </a:xfrm>
          <a:prstGeom prst="rect">
            <a:avLst/>
          </a:prstGeom>
          <a:noFill/>
          <a:ln>
            <a:noFill/>
          </a:ln>
        </p:spPr>
        <p:txBody>
          <a:bodyPr spcFirstLastPara="1" wrap="square" lIns="0" tIns="0" rIns="0" bIns="0" anchor="t" anchorCtr="0">
            <a:spAutoFit/>
          </a:bodyPr>
          <a:lstStyle/>
          <a:p>
            <a:pPr marL="0" marR="0" lvl="0" indent="0" algn="l" rtl="0">
              <a:lnSpc>
                <a:spcPct val="149960"/>
              </a:lnSpc>
              <a:spcBef>
                <a:spcPts val="0"/>
              </a:spcBef>
              <a:spcAft>
                <a:spcPts val="0"/>
              </a:spcAft>
              <a:buNone/>
            </a:pPr>
            <a:r>
              <a:rPr lang="en-US" sz="1275" b="0" i="0" u="none" strike="noStrike" cap="none">
                <a:solidFill>
                  <a:srgbClr val="CBD5E1"/>
                </a:solidFill>
                <a:latin typeface="Lato"/>
                <a:ea typeface="Lato"/>
                <a:cs typeface="Lato"/>
                <a:sym typeface="Lato"/>
              </a:rPr>
              <a:t>Axios Client</a:t>
            </a:r>
            <a:endParaRPr/>
          </a:p>
        </p:txBody>
      </p:sp>
      <p:sp>
        <p:nvSpPr>
          <p:cNvPr id="170" name="Google Shape;170;p16"/>
          <p:cNvSpPr txBox="1"/>
          <p:nvPr/>
        </p:nvSpPr>
        <p:spPr>
          <a:xfrm>
            <a:off x="9839325" y="2927449"/>
            <a:ext cx="1485900" cy="196200"/>
          </a:xfrm>
          <a:prstGeom prst="rect">
            <a:avLst/>
          </a:prstGeom>
          <a:noFill/>
          <a:ln>
            <a:noFill/>
          </a:ln>
        </p:spPr>
        <p:txBody>
          <a:bodyPr spcFirstLastPara="1" wrap="square" lIns="0" tIns="0" rIns="0" bIns="0" anchor="t" anchorCtr="0">
            <a:spAutoFit/>
          </a:bodyPr>
          <a:lstStyle/>
          <a:p>
            <a:pPr marL="0" marR="0" lvl="0" indent="0" algn="l" rtl="0">
              <a:lnSpc>
                <a:spcPct val="149960"/>
              </a:lnSpc>
              <a:spcBef>
                <a:spcPts val="0"/>
              </a:spcBef>
              <a:spcAft>
                <a:spcPts val="0"/>
              </a:spcAft>
              <a:buNone/>
            </a:pPr>
            <a:r>
              <a:rPr lang="en-US" sz="1275" b="0" i="0" u="none" strike="noStrike" cap="none">
                <a:solidFill>
                  <a:srgbClr val="CBD5E1"/>
                </a:solidFill>
                <a:latin typeface="Lato"/>
                <a:ea typeface="Lato"/>
                <a:cs typeface="Lato"/>
                <a:sym typeface="Lato"/>
              </a:rPr>
              <a:t>CSS Modules</a:t>
            </a:r>
            <a:endParaRPr/>
          </a:p>
        </p:txBody>
      </p:sp>
      <p:pic>
        <p:nvPicPr>
          <p:cNvPr id="171" name="Google Shape;171;p16" descr="image.png"/>
          <p:cNvPicPr preferRelativeResize="0"/>
          <p:nvPr/>
        </p:nvPicPr>
        <p:blipFill rotWithShape="1">
          <a:blip r:embed="rId10">
            <a:alphaModFix/>
          </a:blip>
          <a:srcRect/>
          <a:stretch/>
        </p:blipFill>
        <p:spPr>
          <a:xfrm>
            <a:off x="7686675" y="2927449"/>
            <a:ext cx="171450" cy="180975"/>
          </a:xfrm>
          <a:prstGeom prst="rect">
            <a:avLst/>
          </a:prstGeom>
          <a:noFill/>
          <a:ln>
            <a:noFill/>
          </a:ln>
        </p:spPr>
      </p:pic>
      <p:pic>
        <p:nvPicPr>
          <p:cNvPr id="172" name="Google Shape;172;p16" descr="image.png"/>
          <p:cNvPicPr preferRelativeResize="0"/>
          <p:nvPr/>
        </p:nvPicPr>
        <p:blipFill rotWithShape="1">
          <a:blip r:embed="rId10">
            <a:alphaModFix/>
          </a:blip>
          <a:srcRect/>
          <a:stretch/>
        </p:blipFill>
        <p:spPr>
          <a:xfrm>
            <a:off x="7686675" y="3284636"/>
            <a:ext cx="171450" cy="180975"/>
          </a:xfrm>
          <a:prstGeom prst="rect">
            <a:avLst/>
          </a:prstGeom>
          <a:noFill/>
          <a:ln>
            <a:noFill/>
          </a:ln>
        </p:spPr>
      </p:pic>
      <p:pic>
        <p:nvPicPr>
          <p:cNvPr id="173" name="Google Shape;173;p16" descr="image.png"/>
          <p:cNvPicPr preferRelativeResize="0"/>
          <p:nvPr/>
        </p:nvPicPr>
        <p:blipFill rotWithShape="1">
          <a:blip r:embed="rId10">
            <a:alphaModFix/>
          </a:blip>
          <a:srcRect/>
          <a:stretch/>
        </p:blipFill>
        <p:spPr>
          <a:xfrm>
            <a:off x="7686675" y="3641824"/>
            <a:ext cx="171450" cy="180975"/>
          </a:xfrm>
          <a:prstGeom prst="rect">
            <a:avLst/>
          </a:prstGeom>
          <a:noFill/>
          <a:ln>
            <a:noFill/>
          </a:ln>
        </p:spPr>
      </p:pic>
      <p:pic>
        <p:nvPicPr>
          <p:cNvPr id="174" name="Google Shape;174;p16" descr="image.png"/>
          <p:cNvPicPr preferRelativeResize="0"/>
          <p:nvPr/>
        </p:nvPicPr>
        <p:blipFill rotWithShape="1">
          <a:blip r:embed="rId10">
            <a:alphaModFix/>
          </a:blip>
          <a:srcRect/>
          <a:stretch/>
        </p:blipFill>
        <p:spPr>
          <a:xfrm>
            <a:off x="7686675" y="3999011"/>
            <a:ext cx="171450" cy="180975"/>
          </a:xfrm>
          <a:prstGeom prst="rect">
            <a:avLst/>
          </a:prstGeom>
          <a:noFill/>
          <a:ln>
            <a:noFill/>
          </a:ln>
        </p:spPr>
      </p:pic>
      <p:pic>
        <p:nvPicPr>
          <p:cNvPr id="175" name="Google Shape;175;p16" descr="image.png"/>
          <p:cNvPicPr preferRelativeResize="0"/>
          <p:nvPr/>
        </p:nvPicPr>
        <p:blipFill rotWithShape="1">
          <a:blip r:embed="rId10">
            <a:alphaModFix/>
          </a:blip>
          <a:srcRect/>
          <a:stretch/>
        </p:blipFill>
        <p:spPr>
          <a:xfrm>
            <a:off x="7686675" y="4356199"/>
            <a:ext cx="171450" cy="180975"/>
          </a:xfrm>
          <a:prstGeom prst="rect">
            <a:avLst/>
          </a:prstGeom>
          <a:noFill/>
          <a:ln>
            <a:noFill/>
          </a:ln>
        </p:spPr>
      </p:pic>
      <p:pic>
        <p:nvPicPr>
          <p:cNvPr id="176" name="Google Shape;176;p16" descr="image.png"/>
          <p:cNvPicPr preferRelativeResize="0"/>
          <p:nvPr/>
        </p:nvPicPr>
        <p:blipFill rotWithShape="1">
          <a:blip r:embed="rId10">
            <a:alphaModFix/>
          </a:blip>
          <a:srcRect/>
          <a:stretch/>
        </p:blipFill>
        <p:spPr>
          <a:xfrm>
            <a:off x="9553575" y="2927449"/>
            <a:ext cx="171450" cy="180975"/>
          </a:xfrm>
          <a:prstGeom prst="rect">
            <a:avLst/>
          </a:prstGeom>
          <a:noFill/>
          <a:ln>
            <a:noFill/>
          </a:ln>
        </p:spPr>
      </p:pic>
      <p:pic>
        <p:nvPicPr>
          <p:cNvPr id="177" name="Google Shape;177;p16" descr="image.png"/>
          <p:cNvPicPr preferRelativeResize="0"/>
          <p:nvPr/>
        </p:nvPicPr>
        <p:blipFill rotWithShape="1">
          <a:blip r:embed="rId10">
            <a:alphaModFix/>
          </a:blip>
          <a:srcRect/>
          <a:stretch/>
        </p:blipFill>
        <p:spPr>
          <a:xfrm>
            <a:off x="9553575" y="3284636"/>
            <a:ext cx="171450" cy="180975"/>
          </a:xfrm>
          <a:prstGeom prst="rect">
            <a:avLst/>
          </a:prstGeom>
          <a:noFill/>
          <a:ln>
            <a:noFill/>
          </a:ln>
        </p:spPr>
      </p:pic>
      <p:pic>
        <p:nvPicPr>
          <p:cNvPr id="178" name="Google Shape;178;p16" descr="image.png"/>
          <p:cNvPicPr preferRelativeResize="0"/>
          <p:nvPr/>
        </p:nvPicPr>
        <p:blipFill rotWithShape="1">
          <a:blip r:embed="rId10">
            <a:alphaModFix/>
          </a:blip>
          <a:srcRect/>
          <a:stretch/>
        </p:blipFill>
        <p:spPr>
          <a:xfrm>
            <a:off x="9553575" y="3641824"/>
            <a:ext cx="171450" cy="180975"/>
          </a:xfrm>
          <a:prstGeom prst="rect">
            <a:avLst/>
          </a:prstGeom>
          <a:noFill/>
          <a:ln>
            <a:noFill/>
          </a:ln>
        </p:spPr>
      </p:pic>
      <p:pic>
        <p:nvPicPr>
          <p:cNvPr id="179" name="Google Shape;179;p16" descr="image.png"/>
          <p:cNvPicPr preferRelativeResize="0"/>
          <p:nvPr/>
        </p:nvPicPr>
        <p:blipFill rotWithShape="1">
          <a:blip r:embed="rId10">
            <a:alphaModFix/>
          </a:blip>
          <a:srcRect/>
          <a:stretch/>
        </p:blipFill>
        <p:spPr>
          <a:xfrm>
            <a:off x="9553575" y="3999011"/>
            <a:ext cx="171450" cy="18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172A"/>
        </a:solidFill>
        <a:effectLst/>
      </p:bgPr>
    </p:bg>
    <p:spTree>
      <p:nvGrpSpPr>
        <p:cNvPr id="1" name="Shape 183"/>
        <p:cNvGrpSpPr/>
        <p:nvPr/>
      </p:nvGrpSpPr>
      <p:grpSpPr>
        <a:xfrm>
          <a:off x="0" y="0"/>
          <a:ext cx="0" cy="0"/>
          <a:chOff x="0" y="0"/>
          <a:chExt cx="0" cy="0"/>
        </a:xfrm>
      </p:grpSpPr>
      <p:pic>
        <p:nvPicPr>
          <p:cNvPr id="184" name="Google Shape;184;p17"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86" name="Google Shape;186;p17" descr="image.png"/>
          <p:cNvPicPr preferRelativeResize="0"/>
          <p:nvPr/>
        </p:nvPicPr>
        <p:blipFill rotWithShape="1">
          <a:blip r:embed="rId4">
            <a:alphaModFix/>
          </a:blip>
          <a:srcRect/>
          <a:stretch/>
        </p:blipFill>
        <p:spPr>
          <a:xfrm>
            <a:off x="571500" y="2786973"/>
            <a:ext cx="5381625" cy="2304603"/>
          </a:xfrm>
          <a:prstGeom prst="rect">
            <a:avLst/>
          </a:prstGeom>
          <a:noFill/>
          <a:ln>
            <a:noFill/>
          </a:ln>
        </p:spPr>
      </p:pic>
      <p:pic>
        <p:nvPicPr>
          <p:cNvPr id="187" name="Google Shape;187;p17" descr="image.png"/>
          <p:cNvPicPr preferRelativeResize="0"/>
          <p:nvPr/>
        </p:nvPicPr>
        <p:blipFill rotWithShape="1">
          <a:blip r:embed="rId5">
            <a:alphaModFix/>
          </a:blip>
          <a:srcRect/>
          <a:stretch/>
        </p:blipFill>
        <p:spPr>
          <a:xfrm>
            <a:off x="6238875" y="2786973"/>
            <a:ext cx="5381625" cy="2304603"/>
          </a:xfrm>
          <a:prstGeom prst="rect">
            <a:avLst/>
          </a:prstGeom>
          <a:noFill/>
          <a:ln>
            <a:noFill/>
          </a:ln>
        </p:spPr>
      </p:pic>
      <p:sp>
        <p:nvSpPr>
          <p:cNvPr id="188" name="Google Shape;188;p17"/>
          <p:cNvSpPr txBox="1"/>
          <p:nvPr/>
        </p:nvSpPr>
        <p:spPr>
          <a:xfrm>
            <a:off x="1104900" y="2986998"/>
            <a:ext cx="4880700" cy="2541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650" b="1" i="0" u="none" strike="noStrike" cap="none">
                <a:solidFill>
                  <a:srgbClr val="38BDF8"/>
                </a:solidFill>
                <a:latin typeface="Poppins"/>
                <a:ea typeface="Poppins"/>
                <a:cs typeface="Poppins"/>
                <a:sym typeface="Poppins"/>
              </a:rPr>
              <a:t>Home &amp; Information</a:t>
            </a:r>
            <a:endParaRPr/>
          </a:p>
        </p:txBody>
      </p:sp>
      <p:sp>
        <p:nvSpPr>
          <p:cNvPr id="189" name="Google Shape;189;p17"/>
          <p:cNvSpPr txBox="1"/>
          <p:nvPr/>
        </p:nvSpPr>
        <p:spPr>
          <a:xfrm>
            <a:off x="6534150" y="2986998"/>
            <a:ext cx="5130600" cy="2541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650" b="1" i="0" u="none" strike="noStrike" cap="none">
                <a:solidFill>
                  <a:srgbClr val="38BDF8"/>
                </a:solidFill>
                <a:latin typeface="Poppins"/>
                <a:ea typeface="Poppins"/>
                <a:cs typeface="Poppins"/>
                <a:sym typeface="Poppins"/>
              </a:rPr>
              <a:t>Lawyer Search (Find Lawyer)</a:t>
            </a:r>
            <a:endParaRPr/>
          </a:p>
        </p:txBody>
      </p:sp>
      <p:pic>
        <p:nvPicPr>
          <p:cNvPr id="190" name="Google Shape;190;p17" descr="image.png"/>
          <p:cNvPicPr preferRelativeResize="0"/>
          <p:nvPr/>
        </p:nvPicPr>
        <p:blipFill rotWithShape="1">
          <a:blip r:embed="rId6">
            <a:alphaModFix/>
          </a:blip>
          <a:srcRect/>
          <a:stretch/>
        </p:blipFill>
        <p:spPr>
          <a:xfrm>
            <a:off x="771525" y="3039385"/>
            <a:ext cx="238125" cy="209550"/>
          </a:xfrm>
          <a:prstGeom prst="rect">
            <a:avLst/>
          </a:prstGeom>
          <a:noFill/>
          <a:ln>
            <a:noFill/>
          </a:ln>
        </p:spPr>
      </p:pic>
      <p:sp>
        <p:nvSpPr>
          <p:cNvPr id="191" name="Google Shape;191;p17"/>
          <p:cNvSpPr txBox="1"/>
          <p:nvPr/>
        </p:nvSpPr>
        <p:spPr>
          <a:xfrm>
            <a:off x="1009650" y="3385475"/>
            <a:ext cx="47436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Featured Lawyers: </a:t>
            </a:r>
            <a:r>
              <a:rPr lang="en-US" sz="1200">
                <a:solidFill>
                  <a:srgbClr val="CBD5E1"/>
                </a:solidFill>
                <a:latin typeface="Lato"/>
                <a:ea typeface="Lato"/>
                <a:cs typeface="Lato"/>
                <a:sym typeface="Lato"/>
              </a:rPr>
              <a:t>Display verified checkmarks and PRO badges.</a:t>
            </a:r>
            <a:endParaRPr sz="1200">
              <a:solidFill>
                <a:srgbClr val="CBD5E1"/>
              </a:solidFill>
              <a:latin typeface="Lato"/>
              <a:ea typeface="Lato"/>
              <a:cs typeface="Lato"/>
            </a:endParaRPr>
          </a:p>
        </p:txBody>
      </p:sp>
      <p:sp>
        <p:nvSpPr>
          <p:cNvPr id="192" name="Google Shape;192;p17"/>
          <p:cNvSpPr txBox="1"/>
          <p:nvPr/>
        </p:nvSpPr>
        <p:spPr>
          <a:xfrm>
            <a:off x="1009650" y="3674945"/>
            <a:ext cx="47436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Quick Search: </a:t>
            </a:r>
            <a:r>
              <a:rPr lang="en-US" sz="1200">
                <a:solidFill>
                  <a:srgbClr val="CBD5E1"/>
                </a:solidFill>
                <a:latin typeface="Lato"/>
                <a:ea typeface="Lato"/>
                <a:cs typeface="Lato"/>
                <a:sym typeface="Lato"/>
              </a:rPr>
              <a:t>Convenient lawyer search bar.</a:t>
            </a:r>
            <a:endParaRPr sz="1200">
              <a:solidFill>
                <a:srgbClr val="CBD5E1"/>
              </a:solidFill>
              <a:latin typeface="Lato"/>
              <a:ea typeface="Lato"/>
              <a:cs typeface="Lato"/>
            </a:endParaRPr>
          </a:p>
        </p:txBody>
      </p:sp>
      <p:sp>
        <p:nvSpPr>
          <p:cNvPr id="193" name="Google Shape;193;p17"/>
          <p:cNvSpPr txBox="1"/>
          <p:nvPr/>
        </p:nvSpPr>
        <p:spPr>
          <a:xfrm>
            <a:off x="1009650" y="3964416"/>
            <a:ext cx="47436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Static Content: </a:t>
            </a:r>
            <a:r>
              <a:rPr lang="en-US" sz="1200">
                <a:solidFill>
                  <a:srgbClr val="CBD5E1"/>
                </a:solidFill>
                <a:latin typeface="Lato"/>
                <a:ea typeface="Lato"/>
                <a:cs typeface="Lato"/>
                <a:sym typeface="Lato"/>
              </a:rPr>
              <a:t>News, About Us, Contact, Sitemap.</a:t>
            </a:r>
            <a:endParaRPr sz="1200">
              <a:solidFill>
                <a:srgbClr val="CBD5E1"/>
              </a:solidFill>
              <a:latin typeface="Lato"/>
              <a:ea typeface="Lato"/>
              <a:cs typeface="Lato"/>
            </a:endParaRPr>
          </a:p>
        </p:txBody>
      </p:sp>
      <p:sp>
        <p:nvSpPr>
          <p:cNvPr id="194" name="Google Shape;194;p17"/>
          <p:cNvSpPr txBox="1"/>
          <p:nvPr/>
        </p:nvSpPr>
        <p:spPr>
          <a:xfrm>
            <a:off x="1009650" y="4253887"/>
            <a:ext cx="47436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Q&amp;A &amp; Legal Knowledge: </a:t>
            </a:r>
            <a:r>
              <a:rPr lang="en-US" sz="1200">
                <a:solidFill>
                  <a:srgbClr val="CBD5E1"/>
                </a:solidFill>
                <a:latin typeface="Lato"/>
                <a:ea typeface="Lato"/>
                <a:cs typeface="Lato"/>
                <a:sym typeface="Lato"/>
              </a:rPr>
              <a:t>View and look up knowledge.</a:t>
            </a:r>
            <a:endParaRPr sz="1200">
              <a:solidFill>
                <a:srgbClr val="CBD5E1"/>
              </a:solidFill>
              <a:latin typeface="Lato"/>
              <a:ea typeface="Lato"/>
              <a:cs typeface="Lato"/>
            </a:endParaRPr>
          </a:p>
        </p:txBody>
      </p:sp>
      <p:sp>
        <p:nvSpPr>
          <p:cNvPr id="195" name="Google Shape;195;p17"/>
          <p:cNvSpPr txBox="1"/>
          <p:nvPr/>
        </p:nvSpPr>
        <p:spPr>
          <a:xfrm>
            <a:off x="1009650" y="4543357"/>
            <a:ext cx="47436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Registration: </a:t>
            </a:r>
            <a:r>
              <a:rPr lang="en-US" sz="1200">
                <a:solidFill>
                  <a:srgbClr val="CBD5E1"/>
                </a:solidFill>
                <a:latin typeface="Lato"/>
                <a:ea typeface="Lato"/>
                <a:cs typeface="Lato"/>
                <a:sym typeface="Lato"/>
              </a:rPr>
              <a:t>Separate flows for Customers &amp; Lawyers.</a:t>
            </a:r>
            <a:endParaRPr sz="1200">
              <a:solidFill>
                <a:srgbClr val="CBD5E1"/>
              </a:solidFill>
              <a:latin typeface="Lato"/>
              <a:ea typeface="Lato"/>
              <a:cs typeface="Lato"/>
            </a:endParaRPr>
          </a:p>
        </p:txBody>
      </p:sp>
      <p:sp>
        <p:nvSpPr>
          <p:cNvPr id="196" name="Google Shape;196;p17"/>
          <p:cNvSpPr txBox="1"/>
          <p:nvPr/>
        </p:nvSpPr>
        <p:spPr>
          <a:xfrm>
            <a:off x="6677025" y="3393864"/>
            <a:ext cx="47436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Lawyer List: </a:t>
            </a:r>
            <a:r>
              <a:rPr lang="en-US" sz="1200">
                <a:solidFill>
                  <a:srgbClr val="CBD5E1"/>
                </a:solidFill>
                <a:latin typeface="Lato"/>
                <a:ea typeface="Lato"/>
                <a:cs typeface="Lato"/>
                <a:sym typeface="Lato"/>
              </a:rPr>
              <a:t>Display general list.</a:t>
            </a:r>
            <a:endParaRPr sz="1200">
              <a:solidFill>
                <a:srgbClr val="CBD5E1"/>
              </a:solidFill>
              <a:latin typeface="Lato"/>
              <a:ea typeface="Lato"/>
              <a:cs typeface="Lato"/>
            </a:endParaRPr>
          </a:p>
        </p:txBody>
      </p:sp>
      <p:sp>
        <p:nvSpPr>
          <p:cNvPr id="197" name="Google Shape;197;p17"/>
          <p:cNvSpPr txBox="1"/>
          <p:nvPr/>
        </p:nvSpPr>
        <p:spPr>
          <a:xfrm>
            <a:off x="6677025" y="3683334"/>
            <a:ext cx="47436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Priority Lawyers: </a:t>
            </a:r>
            <a:r>
              <a:rPr lang="en-US" sz="1200">
                <a:solidFill>
                  <a:srgbClr val="CBD5E1"/>
                </a:solidFill>
                <a:latin typeface="Lato"/>
                <a:ea typeface="Lato"/>
                <a:cs typeface="Lato"/>
                <a:sym typeface="Lato"/>
              </a:rPr>
              <a:t>Highlight Pro experts.</a:t>
            </a:r>
            <a:endParaRPr sz="1200">
              <a:solidFill>
                <a:srgbClr val="CBD5E1"/>
              </a:solidFill>
              <a:latin typeface="Lato"/>
              <a:ea typeface="Lato"/>
              <a:cs typeface="Lato"/>
            </a:endParaRPr>
          </a:p>
        </p:txBody>
      </p:sp>
      <p:sp>
        <p:nvSpPr>
          <p:cNvPr id="198" name="Google Shape;198;p17"/>
          <p:cNvSpPr txBox="1"/>
          <p:nvPr/>
        </p:nvSpPr>
        <p:spPr>
          <a:xfrm>
            <a:off x="6677025" y="3972805"/>
            <a:ext cx="47436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Versatile Filters: </a:t>
            </a:r>
            <a:r>
              <a:rPr lang="en-US" sz="1200">
                <a:solidFill>
                  <a:srgbClr val="CBD5E1"/>
                </a:solidFill>
                <a:latin typeface="Lato"/>
                <a:ea typeface="Lato"/>
                <a:cs typeface="Lato"/>
                <a:sym typeface="Lato"/>
              </a:rPr>
              <a:t>By name, location, and expertise.</a:t>
            </a:r>
            <a:endParaRPr sz="1200">
              <a:solidFill>
                <a:srgbClr val="CBD5E1"/>
              </a:solidFill>
              <a:latin typeface="Lato"/>
              <a:ea typeface="Lato"/>
              <a:cs typeface="Lato"/>
            </a:endParaRPr>
          </a:p>
        </p:txBody>
      </p:sp>
      <p:sp>
        <p:nvSpPr>
          <p:cNvPr id="199" name="Google Shape;199;p17"/>
          <p:cNvSpPr txBox="1"/>
          <p:nvPr/>
        </p:nvSpPr>
        <p:spPr>
          <a:xfrm>
            <a:off x="6677025" y="4262276"/>
            <a:ext cx="47436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View Profile</a:t>
            </a:r>
            <a:r>
              <a:rPr lang="en-US" sz="1200">
                <a:solidFill>
                  <a:srgbClr val="CBD5E1"/>
                </a:solidFill>
                <a:latin typeface="Lato"/>
                <a:ea typeface="Lato"/>
                <a:cs typeface="Lato"/>
                <a:sym typeface="Lato"/>
              </a:rPr>
              <a:t>: See detailed information &amp; lawyer profiles.</a:t>
            </a:r>
            <a:endParaRPr sz="1200">
              <a:solidFill>
                <a:srgbClr val="CBD5E1"/>
              </a:solidFill>
              <a:latin typeface="Lato"/>
              <a:ea typeface="Lato"/>
              <a:cs typeface="Lato"/>
            </a:endParaRPr>
          </a:p>
        </p:txBody>
      </p:sp>
      <p:sp>
        <p:nvSpPr>
          <p:cNvPr id="200" name="Google Shape;200;p17"/>
          <p:cNvSpPr txBox="1"/>
          <p:nvPr/>
        </p:nvSpPr>
        <p:spPr>
          <a:xfrm>
            <a:off x="762000" y="1754012"/>
            <a:ext cx="11401500" cy="438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50" b="1" i="0" u="none" strike="noStrike" cap="none">
                <a:solidFill>
                  <a:srgbClr val="F1F5F9"/>
                </a:solidFill>
                <a:latin typeface="Poppins"/>
                <a:ea typeface="Poppins"/>
                <a:cs typeface="Poppins"/>
                <a:sym typeface="Poppins"/>
              </a:rPr>
              <a:t>Public Access &amp; Search</a:t>
            </a:r>
            <a:endParaRPr/>
          </a:p>
        </p:txBody>
      </p:sp>
      <p:sp>
        <p:nvSpPr>
          <p:cNvPr id="201" name="Google Shape;201;p17"/>
          <p:cNvSpPr/>
          <p:nvPr/>
        </p:nvSpPr>
        <p:spPr>
          <a:xfrm>
            <a:off x="571500" y="1754012"/>
            <a:ext cx="57300" cy="543000"/>
          </a:xfrm>
          <a:prstGeom prst="rect">
            <a:avLst/>
          </a:prstGeom>
          <a:solidFill>
            <a:srgbClr val="38BD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02" name="Google Shape;202;p17" descr="image.png"/>
          <p:cNvPicPr preferRelativeResize="0"/>
          <p:nvPr/>
        </p:nvPicPr>
        <p:blipFill rotWithShape="1">
          <a:blip r:embed="rId7">
            <a:alphaModFix/>
          </a:blip>
          <a:srcRect/>
          <a:stretch/>
        </p:blipFill>
        <p:spPr>
          <a:xfrm>
            <a:off x="771525" y="3444198"/>
            <a:ext cx="76200" cy="152400"/>
          </a:xfrm>
          <a:prstGeom prst="rect">
            <a:avLst/>
          </a:prstGeom>
          <a:noFill/>
          <a:ln>
            <a:noFill/>
          </a:ln>
        </p:spPr>
      </p:pic>
      <p:pic>
        <p:nvPicPr>
          <p:cNvPr id="203" name="Google Shape;203;p17" descr="image.png"/>
          <p:cNvPicPr preferRelativeResize="0"/>
          <p:nvPr/>
        </p:nvPicPr>
        <p:blipFill rotWithShape="1">
          <a:blip r:embed="rId7">
            <a:alphaModFix/>
          </a:blip>
          <a:srcRect/>
          <a:stretch/>
        </p:blipFill>
        <p:spPr>
          <a:xfrm>
            <a:off x="771525" y="3733668"/>
            <a:ext cx="76200" cy="152400"/>
          </a:xfrm>
          <a:prstGeom prst="rect">
            <a:avLst/>
          </a:prstGeom>
          <a:noFill/>
          <a:ln>
            <a:noFill/>
          </a:ln>
        </p:spPr>
      </p:pic>
      <p:pic>
        <p:nvPicPr>
          <p:cNvPr id="204" name="Google Shape;204;p17" descr="image.png"/>
          <p:cNvPicPr preferRelativeResize="0"/>
          <p:nvPr/>
        </p:nvPicPr>
        <p:blipFill rotWithShape="1">
          <a:blip r:embed="rId7">
            <a:alphaModFix/>
          </a:blip>
          <a:srcRect/>
          <a:stretch/>
        </p:blipFill>
        <p:spPr>
          <a:xfrm>
            <a:off x="771525" y="4023139"/>
            <a:ext cx="76200" cy="152400"/>
          </a:xfrm>
          <a:prstGeom prst="rect">
            <a:avLst/>
          </a:prstGeom>
          <a:noFill/>
          <a:ln>
            <a:noFill/>
          </a:ln>
        </p:spPr>
      </p:pic>
      <p:pic>
        <p:nvPicPr>
          <p:cNvPr id="205" name="Google Shape;205;p17" descr="image.png"/>
          <p:cNvPicPr preferRelativeResize="0"/>
          <p:nvPr/>
        </p:nvPicPr>
        <p:blipFill rotWithShape="1">
          <a:blip r:embed="rId7">
            <a:alphaModFix/>
          </a:blip>
          <a:srcRect/>
          <a:stretch/>
        </p:blipFill>
        <p:spPr>
          <a:xfrm>
            <a:off x="771525" y="4312610"/>
            <a:ext cx="76200" cy="152400"/>
          </a:xfrm>
          <a:prstGeom prst="rect">
            <a:avLst/>
          </a:prstGeom>
          <a:noFill/>
          <a:ln>
            <a:noFill/>
          </a:ln>
        </p:spPr>
      </p:pic>
      <p:pic>
        <p:nvPicPr>
          <p:cNvPr id="206" name="Google Shape;206;p17" descr="image.png"/>
          <p:cNvPicPr preferRelativeResize="0"/>
          <p:nvPr/>
        </p:nvPicPr>
        <p:blipFill rotWithShape="1">
          <a:blip r:embed="rId7">
            <a:alphaModFix/>
          </a:blip>
          <a:srcRect/>
          <a:stretch/>
        </p:blipFill>
        <p:spPr>
          <a:xfrm>
            <a:off x="771525" y="4602080"/>
            <a:ext cx="76200" cy="152400"/>
          </a:xfrm>
          <a:prstGeom prst="rect">
            <a:avLst/>
          </a:prstGeom>
          <a:noFill/>
          <a:ln>
            <a:noFill/>
          </a:ln>
        </p:spPr>
      </p:pic>
      <p:pic>
        <p:nvPicPr>
          <p:cNvPr id="207" name="Google Shape;207;p17" descr="image.png"/>
          <p:cNvPicPr preferRelativeResize="0"/>
          <p:nvPr/>
        </p:nvPicPr>
        <p:blipFill rotWithShape="1">
          <a:blip r:embed="rId7">
            <a:alphaModFix/>
          </a:blip>
          <a:srcRect/>
          <a:stretch/>
        </p:blipFill>
        <p:spPr>
          <a:xfrm>
            <a:off x="6438900" y="3444198"/>
            <a:ext cx="76200" cy="152400"/>
          </a:xfrm>
          <a:prstGeom prst="rect">
            <a:avLst/>
          </a:prstGeom>
          <a:noFill/>
          <a:ln>
            <a:noFill/>
          </a:ln>
        </p:spPr>
      </p:pic>
      <p:pic>
        <p:nvPicPr>
          <p:cNvPr id="208" name="Google Shape;208;p17" descr="image.png"/>
          <p:cNvPicPr preferRelativeResize="0"/>
          <p:nvPr/>
        </p:nvPicPr>
        <p:blipFill rotWithShape="1">
          <a:blip r:embed="rId7">
            <a:alphaModFix/>
          </a:blip>
          <a:srcRect/>
          <a:stretch/>
        </p:blipFill>
        <p:spPr>
          <a:xfrm>
            <a:off x="6438900" y="3733668"/>
            <a:ext cx="76200" cy="152400"/>
          </a:xfrm>
          <a:prstGeom prst="rect">
            <a:avLst/>
          </a:prstGeom>
          <a:noFill/>
          <a:ln>
            <a:noFill/>
          </a:ln>
        </p:spPr>
      </p:pic>
      <p:pic>
        <p:nvPicPr>
          <p:cNvPr id="209" name="Google Shape;209;p17" descr="image.png"/>
          <p:cNvPicPr preferRelativeResize="0"/>
          <p:nvPr/>
        </p:nvPicPr>
        <p:blipFill rotWithShape="1">
          <a:blip r:embed="rId7">
            <a:alphaModFix/>
          </a:blip>
          <a:srcRect/>
          <a:stretch/>
        </p:blipFill>
        <p:spPr>
          <a:xfrm>
            <a:off x="6438900" y="4023139"/>
            <a:ext cx="76200" cy="152400"/>
          </a:xfrm>
          <a:prstGeom prst="rect">
            <a:avLst/>
          </a:prstGeom>
          <a:noFill/>
          <a:ln>
            <a:noFill/>
          </a:ln>
        </p:spPr>
      </p:pic>
      <p:pic>
        <p:nvPicPr>
          <p:cNvPr id="210" name="Google Shape;210;p17" descr="image.png"/>
          <p:cNvPicPr preferRelativeResize="0"/>
          <p:nvPr/>
        </p:nvPicPr>
        <p:blipFill rotWithShape="1">
          <a:blip r:embed="rId7">
            <a:alphaModFix/>
          </a:blip>
          <a:srcRect/>
          <a:stretch/>
        </p:blipFill>
        <p:spPr>
          <a:xfrm>
            <a:off x="6438900" y="4312610"/>
            <a:ext cx="76200" cy="152400"/>
          </a:xfrm>
          <a:prstGeom prst="rect">
            <a:avLst/>
          </a:prstGeom>
          <a:noFill/>
          <a:ln>
            <a:noFill/>
          </a:ln>
        </p:spPr>
      </p:pic>
      <p:sp>
        <p:nvSpPr>
          <p:cNvPr id="2" name="Rectangle: Rounded Corners 1">
            <a:extLst>
              <a:ext uri="{FF2B5EF4-FFF2-40B4-BE49-F238E27FC236}">
                <a16:creationId xmlns:a16="http://schemas.microsoft.com/office/drawing/2014/main" id="{4D7492FC-8388-4DBF-4275-3789C31F6CCA}"/>
              </a:ext>
            </a:extLst>
          </p:cNvPr>
          <p:cNvSpPr/>
          <p:nvPr/>
        </p:nvSpPr>
        <p:spPr>
          <a:xfrm>
            <a:off x="1581150" y="607654"/>
            <a:ext cx="8959175" cy="569571"/>
          </a:xfrm>
          <a:prstGeom prst="round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lumMod val="95000"/>
                  </a:schemeClr>
                </a:solidFill>
              </a:rPr>
              <a:t>Guest User Role</a:t>
            </a:r>
            <a:endParaRPr lang="en-001" sz="1600">
              <a:solidFill>
                <a:schemeClr val="bg1">
                  <a:lumMod val="9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172A"/>
        </a:solidFill>
        <a:effectLst/>
      </p:bgPr>
    </p:bg>
    <p:spTree>
      <p:nvGrpSpPr>
        <p:cNvPr id="1" name="Shape 214"/>
        <p:cNvGrpSpPr/>
        <p:nvPr/>
      </p:nvGrpSpPr>
      <p:grpSpPr>
        <a:xfrm>
          <a:off x="0" y="0"/>
          <a:ext cx="0" cy="0"/>
          <a:chOff x="0" y="0"/>
          <a:chExt cx="0" cy="0"/>
        </a:xfrm>
      </p:grpSpPr>
      <p:pic>
        <p:nvPicPr>
          <p:cNvPr id="215" name="Google Shape;215;p18"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17" name="Google Shape;217;p18" descr="image.png"/>
          <p:cNvPicPr preferRelativeResize="0"/>
          <p:nvPr/>
        </p:nvPicPr>
        <p:blipFill rotWithShape="1">
          <a:blip r:embed="rId4">
            <a:alphaModFix/>
          </a:blip>
          <a:srcRect/>
          <a:stretch/>
        </p:blipFill>
        <p:spPr>
          <a:xfrm>
            <a:off x="388619" y="2485412"/>
            <a:ext cx="5785909" cy="2594074"/>
          </a:xfrm>
          <a:prstGeom prst="rect">
            <a:avLst/>
          </a:prstGeom>
          <a:noFill/>
          <a:ln>
            <a:noFill/>
          </a:ln>
        </p:spPr>
      </p:pic>
      <p:pic>
        <p:nvPicPr>
          <p:cNvPr id="218" name="Google Shape;218;p18" descr="image.png"/>
          <p:cNvPicPr preferRelativeResize="0"/>
          <p:nvPr/>
        </p:nvPicPr>
        <p:blipFill rotWithShape="1">
          <a:blip r:embed="rId5">
            <a:alphaModFix/>
          </a:blip>
          <a:srcRect/>
          <a:stretch/>
        </p:blipFill>
        <p:spPr>
          <a:xfrm>
            <a:off x="6415044" y="2485412"/>
            <a:ext cx="5381625" cy="2594074"/>
          </a:xfrm>
          <a:prstGeom prst="rect">
            <a:avLst/>
          </a:prstGeom>
          <a:noFill/>
          <a:ln>
            <a:noFill/>
          </a:ln>
        </p:spPr>
      </p:pic>
      <p:sp>
        <p:nvSpPr>
          <p:cNvPr id="219" name="Google Shape;219;p18"/>
          <p:cNvSpPr txBox="1"/>
          <p:nvPr/>
        </p:nvSpPr>
        <p:spPr>
          <a:xfrm>
            <a:off x="864870" y="2685437"/>
            <a:ext cx="4940700" cy="2541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650" b="1" i="0" u="none" strike="noStrike" cap="none">
                <a:solidFill>
                  <a:srgbClr val="38BDF8"/>
                </a:solidFill>
                <a:latin typeface="Poppins"/>
                <a:ea typeface="Poppins"/>
                <a:cs typeface="Poppins"/>
                <a:sym typeface="Poppins"/>
              </a:rPr>
              <a:t>Booking &amp; Payment</a:t>
            </a:r>
            <a:endParaRPr/>
          </a:p>
        </p:txBody>
      </p:sp>
      <p:sp>
        <p:nvSpPr>
          <p:cNvPr id="220" name="Google Shape;220;p18"/>
          <p:cNvSpPr txBox="1"/>
          <p:nvPr/>
        </p:nvSpPr>
        <p:spPr>
          <a:xfrm>
            <a:off x="6977019" y="2685437"/>
            <a:ext cx="4850700" cy="2541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650" b="1" i="0" u="none" strike="noStrike" cap="none">
                <a:solidFill>
                  <a:srgbClr val="38BDF8"/>
                </a:solidFill>
                <a:latin typeface="Poppins"/>
                <a:ea typeface="Poppins"/>
                <a:cs typeface="Poppins"/>
                <a:sym typeface="Poppins"/>
              </a:rPr>
              <a:t>Management &amp; Feedback</a:t>
            </a:r>
            <a:endParaRPr/>
          </a:p>
        </p:txBody>
      </p:sp>
      <p:pic>
        <p:nvPicPr>
          <p:cNvPr id="221" name="Google Shape;221;p18" descr="image.png"/>
          <p:cNvPicPr preferRelativeResize="0"/>
          <p:nvPr/>
        </p:nvPicPr>
        <p:blipFill rotWithShape="1">
          <a:blip r:embed="rId6">
            <a:alphaModFix/>
          </a:blip>
          <a:srcRect/>
          <a:stretch/>
        </p:blipFill>
        <p:spPr>
          <a:xfrm>
            <a:off x="588645" y="2737824"/>
            <a:ext cx="180975" cy="209550"/>
          </a:xfrm>
          <a:prstGeom prst="rect">
            <a:avLst/>
          </a:prstGeom>
          <a:noFill/>
          <a:ln>
            <a:noFill/>
          </a:ln>
        </p:spPr>
      </p:pic>
      <p:sp>
        <p:nvSpPr>
          <p:cNvPr id="222" name="Google Shape;222;p18"/>
          <p:cNvSpPr txBox="1"/>
          <p:nvPr/>
        </p:nvSpPr>
        <p:spPr>
          <a:xfrm>
            <a:off x="811529" y="3076597"/>
            <a:ext cx="5302801" cy="1772793"/>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200" b="1">
                <a:solidFill>
                  <a:schemeClr val="bg1"/>
                </a:solidFill>
                <a:latin typeface="Lato"/>
                <a:ea typeface="Lato"/>
                <a:cs typeface="Lato"/>
                <a:sym typeface="Lato"/>
              </a:rPr>
              <a:t>Feature Inheritance: </a:t>
            </a:r>
            <a:r>
              <a:rPr lang="en-US" sz="1200">
                <a:solidFill>
                  <a:srgbClr val="CBD5E1"/>
                </a:solidFill>
                <a:latin typeface="Lato"/>
                <a:ea typeface="Lato"/>
                <a:cs typeface="Lato"/>
                <a:sym typeface="Lato"/>
              </a:rPr>
              <a:t>Inherit all features from the Guest role.</a:t>
            </a:r>
          </a:p>
          <a:p>
            <a:pPr marL="0" marR="0" lvl="0" indent="0" algn="l" rtl="0">
              <a:lnSpc>
                <a:spcPct val="160000"/>
              </a:lnSpc>
              <a:spcBef>
                <a:spcPts val="0"/>
              </a:spcBef>
              <a:spcAft>
                <a:spcPts val="0"/>
              </a:spcAft>
              <a:buNone/>
            </a:pPr>
            <a:r>
              <a:rPr lang="en-US" sz="1200">
                <a:solidFill>
                  <a:schemeClr val="bg1"/>
                </a:solidFill>
              </a:rPr>
              <a:t>Real-time Booking: </a:t>
            </a:r>
            <a:r>
              <a:rPr lang="en-US" sz="1200">
                <a:solidFill>
                  <a:srgbClr val="CBD5E1"/>
                </a:solidFill>
                <a:latin typeface="Lato"/>
                <a:ea typeface="Lato"/>
                <a:cs typeface="Lato"/>
              </a:rPr>
              <a:t>View availability by day and hour.</a:t>
            </a:r>
          </a:p>
          <a:p>
            <a:pPr marL="0" marR="0" lvl="0" indent="0" algn="l" rtl="0">
              <a:lnSpc>
                <a:spcPct val="160000"/>
              </a:lnSpc>
              <a:spcBef>
                <a:spcPts val="0"/>
              </a:spcBef>
              <a:spcAft>
                <a:spcPts val="0"/>
              </a:spcAft>
              <a:buNone/>
            </a:pPr>
            <a:r>
              <a:rPr lang="en-US" sz="1200">
                <a:solidFill>
                  <a:schemeClr val="bg1"/>
                </a:solidFill>
              </a:rPr>
              <a:t>Anti-conflict Mechanism: </a:t>
            </a:r>
            <a:r>
              <a:rPr lang="en-US" sz="1200">
                <a:solidFill>
                  <a:srgbClr val="CBD5E1"/>
                </a:solidFill>
                <a:latin typeface="Lato"/>
                <a:ea typeface="Lato"/>
                <a:cs typeface="Lato"/>
              </a:rPr>
              <a:t>Prevent simultaneous bookings for the same slot.</a:t>
            </a:r>
          </a:p>
          <a:p>
            <a:pPr>
              <a:lnSpc>
                <a:spcPct val="160000"/>
              </a:lnSpc>
            </a:pPr>
            <a:r>
              <a:rPr lang="en-US" sz="1200">
                <a:solidFill>
                  <a:schemeClr val="bg1"/>
                </a:solidFill>
              </a:rPr>
              <a:t>Schedule Handling: </a:t>
            </a:r>
            <a:r>
              <a:rPr lang="en-US" sz="1200">
                <a:solidFill>
                  <a:srgbClr val="CBD5E1"/>
                </a:solidFill>
                <a:latin typeface="Lato"/>
                <a:ea typeface="Lato"/>
                <a:cs typeface="Lato"/>
              </a:rPr>
              <a:t>Display conflicting or expired schedules.</a:t>
            </a:r>
          </a:p>
          <a:p>
            <a:pPr>
              <a:lnSpc>
                <a:spcPct val="160000"/>
              </a:lnSpc>
            </a:pPr>
            <a:r>
              <a:rPr lang="en-US" sz="1200">
                <a:solidFill>
                  <a:schemeClr val="bg1"/>
                </a:solidFill>
              </a:rPr>
              <a:t>Payment: </a:t>
            </a:r>
            <a:r>
              <a:rPr lang="en-US" sz="1200">
                <a:solidFill>
                  <a:srgbClr val="CBD5E1"/>
                </a:solidFill>
                <a:latin typeface="Lato"/>
                <a:ea typeface="Lato"/>
                <a:cs typeface="Lato"/>
              </a:rPr>
              <a:t>Integrated consultation fee payment system.</a:t>
            </a:r>
          </a:p>
          <a:p>
            <a:pPr marL="0" marR="0" lvl="0" indent="0" algn="l" rtl="0">
              <a:lnSpc>
                <a:spcPct val="160000"/>
              </a:lnSpc>
              <a:spcBef>
                <a:spcPts val="0"/>
              </a:spcBef>
              <a:spcAft>
                <a:spcPts val="0"/>
              </a:spcAft>
              <a:buNone/>
            </a:pPr>
            <a:r>
              <a:rPr lang="en-US" sz="1200">
                <a:solidFill>
                  <a:schemeClr val="bg1"/>
                </a:solidFill>
              </a:rPr>
              <a:t>Cancellation: </a:t>
            </a:r>
            <a:r>
              <a:rPr lang="en-US" sz="1200">
                <a:solidFill>
                  <a:srgbClr val="CBD5E1"/>
                </a:solidFill>
                <a:latin typeface="Lato"/>
                <a:ea typeface="Lato"/>
                <a:cs typeface="Lato"/>
              </a:rPr>
              <a:t>Allow cancellations up to 24 hours in advance.</a:t>
            </a:r>
            <a:endParaRPr sz="1200">
              <a:solidFill>
                <a:srgbClr val="CBD5E1"/>
              </a:solidFill>
              <a:latin typeface="Lato"/>
              <a:ea typeface="Lato"/>
              <a:cs typeface="Lato"/>
            </a:endParaRPr>
          </a:p>
        </p:txBody>
      </p:sp>
      <p:pic>
        <p:nvPicPr>
          <p:cNvPr id="228" name="Google Shape;228;p18" descr="image.png"/>
          <p:cNvPicPr preferRelativeResize="0"/>
          <p:nvPr/>
        </p:nvPicPr>
        <p:blipFill rotWithShape="1">
          <a:blip r:embed="rId7">
            <a:alphaModFix/>
          </a:blip>
          <a:srcRect/>
          <a:stretch/>
        </p:blipFill>
        <p:spPr>
          <a:xfrm>
            <a:off x="6615069" y="2737824"/>
            <a:ext cx="266700" cy="209550"/>
          </a:xfrm>
          <a:prstGeom prst="rect">
            <a:avLst/>
          </a:prstGeom>
          <a:noFill/>
          <a:ln>
            <a:noFill/>
          </a:ln>
        </p:spPr>
      </p:pic>
      <p:sp>
        <p:nvSpPr>
          <p:cNvPr id="229" name="Google Shape;229;p18"/>
          <p:cNvSpPr txBox="1"/>
          <p:nvPr/>
        </p:nvSpPr>
        <p:spPr>
          <a:xfrm>
            <a:off x="6853194" y="3068977"/>
            <a:ext cx="4743600" cy="1772793"/>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200" b="1" i="0" u="none" strike="noStrike" cap="none">
                <a:solidFill>
                  <a:srgbClr val="F8FAFC"/>
                </a:solidFill>
                <a:latin typeface="Lato"/>
                <a:ea typeface="Lato"/>
                <a:cs typeface="Lato"/>
                <a:sym typeface="Lato"/>
              </a:rPr>
              <a:t>Personal Profile: </a:t>
            </a:r>
            <a:r>
              <a:rPr lang="en-US" sz="1200">
                <a:solidFill>
                  <a:srgbClr val="CBD5E1"/>
                </a:solidFill>
                <a:latin typeface="Lato"/>
                <a:ea typeface="Lato"/>
                <a:cs typeface="Lato"/>
                <a:sym typeface="Lato"/>
              </a:rPr>
              <a:t>Edit member information.</a:t>
            </a:r>
            <a:endParaRPr lang="en-US" sz="1200">
              <a:solidFill>
                <a:srgbClr val="CBD5E1"/>
              </a:solidFill>
              <a:latin typeface="Lato"/>
              <a:ea typeface="Lato"/>
              <a:cs typeface="Lato"/>
            </a:endParaRPr>
          </a:p>
          <a:p>
            <a:pPr marL="0" marR="0" lvl="0" indent="0" algn="l" rtl="0">
              <a:lnSpc>
                <a:spcPct val="160000"/>
              </a:lnSpc>
              <a:spcBef>
                <a:spcPts val="0"/>
              </a:spcBef>
              <a:spcAft>
                <a:spcPts val="0"/>
              </a:spcAft>
              <a:buNone/>
            </a:pPr>
            <a:r>
              <a:rPr lang="en-US" sz="1200" b="1" i="0" u="none" strike="noStrike" cap="none">
                <a:solidFill>
                  <a:srgbClr val="F8FAFC"/>
                </a:solidFill>
                <a:latin typeface="Lato"/>
                <a:ea typeface="Lato"/>
                <a:cs typeface="Lato"/>
                <a:sym typeface="Lato"/>
              </a:rPr>
              <a:t>Community: </a:t>
            </a:r>
            <a:r>
              <a:rPr lang="en-US" sz="1200">
                <a:solidFill>
                  <a:srgbClr val="CBD5E1"/>
                </a:solidFill>
                <a:latin typeface="Lato"/>
                <a:ea typeface="Lato"/>
                <a:cs typeface="Lato"/>
                <a:sym typeface="Lato"/>
              </a:rPr>
              <a:t>Submit Q&amp;A questions to lawyers.</a:t>
            </a:r>
          </a:p>
          <a:p>
            <a:pPr>
              <a:lnSpc>
                <a:spcPct val="160000"/>
              </a:lnSpc>
            </a:pPr>
            <a:r>
              <a:rPr lang="en-US" sz="1200" b="1" i="0" u="none" strike="noStrike" cap="none">
                <a:solidFill>
                  <a:srgbClr val="F8FAFC"/>
                </a:solidFill>
                <a:latin typeface="Lato"/>
                <a:ea typeface="Lato"/>
                <a:cs typeface="Lato"/>
                <a:sym typeface="Lato"/>
              </a:rPr>
              <a:t>Booking Management: </a:t>
            </a:r>
            <a:r>
              <a:rPr lang="en-US" sz="1200">
                <a:solidFill>
                  <a:srgbClr val="CBD5E1"/>
                </a:solidFill>
                <a:latin typeface="Lato"/>
                <a:ea typeface="Lato"/>
                <a:cs typeface="Lato"/>
                <a:sym typeface="Lato"/>
              </a:rPr>
              <a:t>Track the list of booked appointments.</a:t>
            </a:r>
          </a:p>
          <a:p>
            <a:pPr>
              <a:lnSpc>
                <a:spcPct val="160000"/>
              </a:lnSpc>
            </a:pPr>
            <a:r>
              <a:rPr lang="en-US" sz="1200" b="1" i="0" u="none" strike="noStrike" cap="none">
                <a:solidFill>
                  <a:srgbClr val="F8FAFC"/>
                </a:solidFill>
                <a:latin typeface="Lato"/>
                <a:ea typeface="Lato"/>
                <a:cs typeface="Lato"/>
                <a:sym typeface="Lato"/>
              </a:rPr>
              <a:t>Review: </a:t>
            </a:r>
            <a:r>
              <a:rPr lang="en-US" sz="1200">
                <a:solidFill>
                  <a:srgbClr val="CBD5E1"/>
                </a:solidFill>
                <a:latin typeface="Lato"/>
                <a:ea typeface="Lato"/>
                <a:cs typeface="Lato"/>
                <a:sym typeface="Lato"/>
              </a:rPr>
              <a:t>Rate and review services after completing a consultation.</a:t>
            </a:r>
          </a:p>
          <a:p>
            <a:pPr marL="0" marR="0" lvl="0" indent="0" algn="l" rtl="0">
              <a:lnSpc>
                <a:spcPct val="160000"/>
              </a:lnSpc>
              <a:spcBef>
                <a:spcPts val="0"/>
              </a:spcBef>
              <a:spcAft>
                <a:spcPts val="0"/>
              </a:spcAft>
              <a:buNone/>
            </a:pPr>
            <a:r>
              <a:rPr lang="en-US" sz="1200" b="1" i="0" u="none" strike="noStrike" cap="none">
                <a:solidFill>
                  <a:srgbClr val="F8FAFC"/>
                </a:solidFill>
                <a:latin typeface="Lato"/>
                <a:ea typeface="Lato"/>
                <a:cs typeface="Lato"/>
                <a:sym typeface="Lato"/>
              </a:rPr>
              <a:t>Notifications (Bell Icon): </a:t>
            </a:r>
            <a:r>
              <a:rPr lang="en-US" sz="1200">
                <a:solidFill>
                  <a:srgbClr val="CBD5E1"/>
                </a:solidFill>
                <a:latin typeface="Lato"/>
                <a:ea typeface="Lato"/>
                <a:cs typeface="Lato"/>
                <a:sym typeface="Lato"/>
              </a:rPr>
              <a:t>Real-time alerts for Booking, Cancellation, Confirmation, and Completion.</a:t>
            </a:r>
          </a:p>
        </p:txBody>
      </p:sp>
      <p:sp>
        <p:nvSpPr>
          <p:cNvPr id="234" name="Google Shape;234;p18"/>
          <p:cNvSpPr txBox="1"/>
          <p:nvPr/>
        </p:nvSpPr>
        <p:spPr>
          <a:xfrm>
            <a:off x="762000" y="1530279"/>
            <a:ext cx="11401500" cy="438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50" b="1" i="0" u="none" strike="noStrike" cap="none">
                <a:solidFill>
                  <a:srgbClr val="F1F5F9"/>
                </a:solidFill>
                <a:latin typeface="Poppins"/>
                <a:ea typeface="Poppins"/>
                <a:cs typeface="Poppins"/>
                <a:sym typeface="Poppins"/>
              </a:rPr>
              <a:t>Interaction &amp; Consultation Booking</a:t>
            </a:r>
            <a:endParaRPr/>
          </a:p>
        </p:txBody>
      </p:sp>
      <p:sp>
        <p:nvSpPr>
          <p:cNvPr id="235" name="Google Shape;235;p18"/>
          <p:cNvSpPr/>
          <p:nvPr/>
        </p:nvSpPr>
        <p:spPr>
          <a:xfrm>
            <a:off x="571500" y="1530279"/>
            <a:ext cx="57300" cy="543000"/>
          </a:xfrm>
          <a:prstGeom prst="rect">
            <a:avLst/>
          </a:prstGeom>
          <a:solidFill>
            <a:srgbClr val="38BD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36" name="Google Shape;236;p18" descr="image.png"/>
          <p:cNvPicPr preferRelativeResize="0"/>
          <p:nvPr/>
        </p:nvPicPr>
        <p:blipFill rotWithShape="1">
          <a:blip r:embed="rId8">
            <a:alphaModFix/>
          </a:blip>
          <a:srcRect/>
          <a:stretch/>
        </p:blipFill>
        <p:spPr>
          <a:xfrm>
            <a:off x="588645" y="3183277"/>
            <a:ext cx="76200" cy="152400"/>
          </a:xfrm>
          <a:prstGeom prst="rect">
            <a:avLst/>
          </a:prstGeom>
          <a:noFill/>
          <a:ln>
            <a:noFill/>
          </a:ln>
        </p:spPr>
      </p:pic>
      <p:pic>
        <p:nvPicPr>
          <p:cNvPr id="237" name="Google Shape;237;p18" descr="image.png"/>
          <p:cNvPicPr preferRelativeResize="0"/>
          <p:nvPr/>
        </p:nvPicPr>
        <p:blipFill rotWithShape="1">
          <a:blip r:embed="rId8">
            <a:alphaModFix/>
          </a:blip>
          <a:srcRect/>
          <a:stretch/>
        </p:blipFill>
        <p:spPr>
          <a:xfrm>
            <a:off x="588645" y="3472747"/>
            <a:ext cx="76200" cy="152400"/>
          </a:xfrm>
          <a:prstGeom prst="rect">
            <a:avLst/>
          </a:prstGeom>
          <a:noFill/>
          <a:ln>
            <a:noFill/>
          </a:ln>
        </p:spPr>
      </p:pic>
      <p:pic>
        <p:nvPicPr>
          <p:cNvPr id="238" name="Google Shape;238;p18" descr="image.png"/>
          <p:cNvPicPr preferRelativeResize="0"/>
          <p:nvPr/>
        </p:nvPicPr>
        <p:blipFill rotWithShape="1">
          <a:blip r:embed="rId8">
            <a:alphaModFix/>
          </a:blip>
          <a:srcRect/>
          <a:stretch/>
        </p:blipFill>
        <p:spPr>
          <a:xfrm>
            <a:off x="588645" y="3762218"/>
            <a:ext cx="76200" cy="152400"/>
          </a:xfrm>
          <a:prstGeom prst="rect">
            <a:avLst/>
          </a:prstGeom>
          <a:noFill/>
          <a:ln>
            <a:noFill/>
          </a:ln>
        </p:spPr>
      </p:pic>
      <p:pic>
        <p:nvPicPr>
          <p:cNvPr id="239" name="Google Shape;239;p18" descr="image.png"/>
          <p:cNvPicPr preferRelativeResize="0"/>
          <p:nvPr/>
        </p:nvPicPr>
        <p:blipFill rotWithShape="1">
          <a:blip r:embed="rId8">
            <a:alphaModFix/>
          </a:blip>
          <a:srcRect/>
          <a:stretch/>
        </p:blipFill>
        <p:spPr>
          <a:xfrm>
            <a:off x="588645" y="4051689"/>
            <a:ext cx="76200" cy="152400"/>
          </a:xfrm>
          <a:prstGeom prst="rect">
            <a:avLst/>
          </a:prstGeom>
          <a:noFill/>
          <a:ln>
            <a:noFill/>
          </a:ln>
        </p:spPr>
      </p:pic>
      <p:pic>
        <p:nvPicPr>
          <p:cNvPr id="240" name="Google Shape;240;p18" descr="image.png"/>
          <p:cNvPicPr preferRelativeResize="0"/>
          <p:nvPr/>
        </p:nvPicPr>
        <p:blipFill rotWithShape="1">
          <a:blip r:embed="rId8">
            <a:alphaModFix/>
          </a:blip>
          <a:srcRect/>
          <a:stretch/>
        </p:blipFill>
        <p:spPr>
          <a:xfrm>
            <a:off x="588645" y="4341159"/>
            <a:ext cx="76200" cy="152400"/>
          </a:xfrm>
          <a:prstGeom prst="rect">
            <a:avLst/>
          </a:prstGeom>
          <a:noFill/>
          <a:ln>
            <a:noFill/>
          </a:ln>
        </p:spPr>
      </p:pic>
      <p:pic>
        <p:nvPicPr>
          <p:cNvPr id="241" name="Google Shape;241;p18" descr="image.png"/>
          <p:cNvPicPr preferRelativeResize="0"/>
          <p:nvPr/>
        </p:nvPicPr>
        <p:blipFill rotWithShape="1">
          <a:blip r:embed="rId8">
            <a:alphaModFix/>
          </a:blip>
          <a:srcRect/>
          <a:stretch/>
        </p:blipFill>
        <p:spPr>
          <a:xfrm>
            <a:off x="588645" y="4630630"/>
            <a:ext cx="76200" cy="152400"/>
          </a:xfrm>
          <a:prstGeom prst="rect">
            <a:avLst/>
          </a:prstGeom>
          <a:noFill/>
          <a:ln>
            <a:noFill/>
          </a:ln>
        </p:spPr>
      </p:pic>
      <p:pic>
        <p:nvPicPr>
          <p:cNvPr id="242" name="Google Shape;242;p18" descr="image.png"/>
          <p:cNvPicPr preferRelativeResize="0"/>
          <p:nvPr/>
        </p:nvPicPr>
        <p:blipFill rotWithShape="1">
          <a:blip r:embed="rId8">
            <a:alphaModFix/>
          </a:blip>
          <a:srcRect/>
          <a:stretch/>
        </p:blipFill>
        <p:spPr>
          <a:xfrm>
            <a:off x="6615069" y="3142637"/>
            <a:ext cx="76200" cy="152400"/>
          </a:xfrm>
          <a:prstGeom prst="rect">
            <a:avLst/>
          </a:prstGeom>
          <a:noFill/>
          <a:ln>
            <a:noFill/>
          </a:ln>
        </p:spPr>
      </p:pic>
      <p:pic>
        <p:nvPicPr>
          <p:cNvPr id="243" name="Google Shape;243;p18" descr="image.png"/>
          <p:cNvPicPr preferRelativeResize="0"/>
          <p:nvPr/>
        </p:nvPicPr>
        <p:blipFill rotWithShape="1">
          <a:blip r:embed="rId8">
            <a:alphaModFix/>
          </a:blip>
          <a:srcRect/>
          <a:stretch/>
        </p:blipFill>
        <p:spPr>
          <a:xfrm>
            <a:off x="6615069" y="3432107"/>
            <a:ext cx="76200" cy="152400"/>
          </a:xfrm>
          <a:prstGeom prst="rect">
            <a:avLst/>
          </a:prstGeom>
          <a:noFill/>
          <a:ln>
            <a:noFill/>
          </a:ln>
        </p:spPr>
      </p:pic>
      <p:pic>
        <p:nvPicPr>
          <p:cNvPr id="244" name="Google Shape;244;p18" descr="image.png"/>
          <p:cNvPicPr preferRelativeResize="0"/>
          <p:nvPr/>
        </p:nvPicPr>
        <p:blipFill rotWithShape="1">
          <a:blip r:embed="rId8">
            <a:alphaModFix/>
          </a:blip>
          <a:srcRect/>
          <a:stretch/>
        </p:blipFill>
        <p:spPr>
          <a:xfrm>
            <a:off x="6615069" y="3721578"/>
            <a:ext cx="76200" cy="152400"/>
          </a:xfrm>
          <a:prstGeom prst="rect">
            <a:avLst/>
          </a:prstGeom>
          <a:noFill/>
          <a:ln>
            <a:noFill/>
          </a:ln>
        </p:spPr>
      </p:pic>
      <p:pic>
        <p:nvPicPr>
          <p:cNvPr id="245" name="Google Shape;245;p18" descr="image.png"/>
          <p:cNvPicPr preferRelativeResize="0"/>
          <p:nvPr/>
        </p:nvPicPr>
        <p:blipFill rotWithShape="1">
          <a:blip r:embed="rId8">
            <a:alphaModFix/>
          </a:blip>
          <a:srcRect/>
          <a:stretch/>
        </p:blipFill>
        <p:spPr>
          <a:xfrm>
            <a:off x="6615069" y="4011049"/>
            <a:ext cx="76200" cy="152400"/>
          </a:xfrm>
          <a:prstGeom prst="rect">
            <a:avLst/>
          </a:prstGeom>
          <a:noFill/>
          <a:ln>
            <a:noFill/>
          </a:ln>
        </p:spPr>
      </p:pic>
      <p:pic>
        <p:nvPicPr>
          <p:cNvPr id="246" name="Google Shape;246;p18" descr="image.png"/>
          <p:cNvPicPr preferRelativeResize="0"/>
          <p:nvPr/>
        </p:nvPicPr>
        <p:blipFill rotWithShape="1">
          <a:blip r:embed="rId8">
            <a:alphaModFix/>
          </a:blip>
          <a:srcRect/>
          <a:stretch/>
        </p:blipFill>
        <p:spPr>
          <a:xfrm>
            <a:off x="6615069" y="4300519"/>
            <a:ext cx="76200" cy="152400"/>
          </a:xfrm>
          <a:prstGeom prst="rect">
            <a:avLst/>
          </a:prstGeom>
          <a:noFill/>
          <a:ln>
            <a:noFill/>
          </a:ln>
        </p:spPr>
      </p:pic>
      <p:sp>
        <p:nvSpPr>
          <p:cNvPr id="3" name="Rectangle: Rounded Corners 2">
            <a:extLst>
              <a:ext uri="{FF2B5EF4-FFF2-40B4-BE49-F238E27FC236}">
                <a16:creationId xmlns:a16="http://schemas.microsoft.com/office/drawing/2014/main" id="{D6CEC6B1-CFF0-9378-C6BD-D7EE265B552D}"/>
              </a:ext>
            </a:extLst>
          </p:cNvPr>
          <p:cNvSpPr/>
          <p:nvPr/>
        </p:nvSpPr>
        <p:spPr>
          <a:xfrm>
            <a:off x="1581150" y="607654"/>
            <a:ext cx="8959175" cy="56957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Customer Role</a:t>
            </a:r>
            <a:endParaRPr lang="en-001"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172A"/>
        </a:solidFill>
        <a:effectLst/>
      </p:bgPr>
    </p:bg>
    <p:spTree>
      <p:nvGrpSpPr>
        <p:cNvPr id="1" name="Shape 250"/>
        <p:cNvGrpSpPr/>
        <p:nvPr/>
      </p:nvGrpSpPr>
      <p:grpSpPr>
        <a:xfrm>
          <a:off x="0" y="0"/>
          <a:ext cx="0" cy="0"/>
          <a:chOff x="0" y="0"/>
          <a:chExt cx="0" cy="0"/>
        </a:xfrm>
      </p:grpSpPr>
      <p:pic>
        <p:nvPicPr>
          <p:cNvPr id="251" name="Google Shape;251;p19"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53" name="Google Shape;253;p19" descr="image.png"/>
          <p:cNvPicPr preferRelativeResize="0"/>
          <p:nvPr/>
        </p:nvPicPr>
        <p:blipFill rotWithShape="1">
          <a:blip r:embed="rId4">
            <a:alphaModFix/>
          </a:blip>
          <a:srcRect/>
          <a:stretch/>
        </p:blipFill>
        <p:spPr>
          <a:xfrm>
            <a:off x="571500" y="2962065"/>
            <a:ext cx="5381625" cy="2228403"/>
          </a:xfrm>
          <a:prstGeom prst="rect">
            <a:avLst/>
          </a:prstGeom>
          <a:noFill/>
          <a:ln>
            <a:noFill/>
          </a:ln>
        </p:spPr>
      </p:pic>
      <p:pic>
        <p:nvPicPr>
          <p:cNvPr id="254" name="Google Shape;254;p19" descr="image.png"/>
          <p:cNvPicPr preferRelativeResize="0"/>
          <p:nvPr/>
        </p:nvPicPr>
        <p:blipFill rotWithShape="1">
          <a:blip r:embed="rId5">
            <a:alphaModFix/>
          </a:blip>
          <a:srcRect/>
          <a:stretch/>
        </p:blipFill>
        <p:spPr>
          <a:xfrm>
            <a:off x="6238875" y="2962065"/>
            <a:ext cx="5381625" cy="2228403"/>
          </a:xfrm>
          <a:prstGeom prst="rect">
            <a:avLst/>
          </a:prstGeom>
          <a:noFill/>
          <a:ln>
            <a:noFill/>
          </a:ln>
        </p:spPr>
      </p:pic>
      <p:sp>
        <p:nvSpPr>
          <p:cNvPr id="255" name="Google Shape;255;p19"/>
          <p:cNvSpPr txBox="1"/>
          <p:nvPr/>
        </p:nvSpPr>
        <p:spPr>
          <a:xfrm>
            <a:off x="1076325" y="3162090"/>
            <a:ext cx="4910700" cy="2541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650" b="1" i="0" u="none" strike="noStrike" cap="none">
                <a:solidFill>
                  <a:srgbClr val="38BDF8"/>
                </a:solidFill>
                <a:latin typeface="Poppins"/>
                <a:ea typeface="Poppins"/>
                <a:cs typeface="Poppins"/>
                <a:sym typeface="Poppins"/>
              </a:rPr>
              <a:t>Financial Dashboard</a:t>
            </a:r>
            <a:endParaRPr/>
          </a:p>
        </p:txBody>
      </p:sp>
      <p:sp>
        <p:nvSpPr>
          <p:cNvPr id="256" name="Google Shape;256;p19"/>
          <p:cNvSpPr txBox="1"/>
          <p:nvPr/>
        </p:nvSpPr>
        <p:spPr>
          <a:xfrm>
            <a:off x="6715125" y="3162090"/>
            <a:ext cx="4940700" cy="2541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650" b="1" i="0" u="none" strike="noStrike" cap="none">
                <a:solidFill>
                  <a:srgbClr val="38BDF8"/>
                </a:solidFill>
                <a:latin typeface="Poppins"/>
                <a:ea typeface="Poppins"/>
                <a:cs typeface="Poppins"/>
                <a:sym typeface="Poppins"/>
              </a:rPr>
              <a:t>Schedule Management</a:t>
            </a:r>
            <a:endParaRPr/>
          </a:p>
        </p:txBody>
      </p:sp>
      <p:pic>
        <p:nvPicPr>
          <p:cNvPr id="257" name="Google Shape;257;p19" descr="image.png"/>
          <p:cNvPicPr preferRelativeResize="0"/>
          <p:nvPr/>
        </p:nvPicPr>
        <p:blipFill rotWithShape="1">
          <a:blip r:embed="rId6">
            <a:alphaModFix/>
          </a:blip>
          <a:srcRect/>
          <a:stretch/>
        </p:blipFill>
        <p:spPr>
          <a:xfrm>
            <a:off x="771525" y="3214477"/>
            <a:ext cx="209550" cy="209550"/>
          </a:xfrm>
          <a:prstGeom prst="rect">
            <a:avLst/>
          </a:prstGeom>
          <a:noFill/>
          <a:ln>
            <a:noFill/>
          </a:ln>
        </p:spPr>
      </p:pic>
      <p:sp>
        <p:nvSpPr>
          <p:cNvPr id="258" name="Google Shape;258;p19"/>
          <p:cNvSpPr txBox="1"/>
          <p:nvPr/>
        </p:nvSpPr>
        <p:spPr>
          <a:xfrm>
            <a:off x="1009650" y="3619290"/>
            <a:ext cx="47436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Financial Management: </a:t>
            </a:r>
            <a:r>
              <a:rPr lang="en-US" sz="1200">
                <a:solidFill>
                  <a:srgbClr val="CBD5E1"/>
                </a:solidFill>
                <a:latin typeface="Lato"/>
                <a:ea typeface="Lato"/>
                <a:cs typeface="Lato"/>
                <a:sym typeface="Lato"/>
              </a:rPr>
              <a:t>Cash flow overview.</a:t>
            </a:r>
            <a:endParaRPr sz="1200">
              <a:solidFill>
                <a:srgbClr val="CBD5E1"/>
              </a:solidFill>
              <a:latin typeface="Lato"/>
              <a:ea typeface="Lato"/>
              <a:cs typeface="Lato"/>
            </a:endParaRPr>
          </a:p>
        </p:txBody>
      </p:sp>
      <p:sp>
        <p:nvSpPr>
          <p:cNvPr id="259" name="Google Shape;259;p19"/>
          <p:cNvSpPr txBox="1"/>
          <p:nvPr/>
        </p:nvSpPr>
        <p:spPr>
          <a:xfrm>
            <a:off x="1009650" y="3908760"/>
            <a:ext cx="47436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Appointment Statistics</a:t>
            </a:r>
            <a:r>
              <a:rPr lang="en-US" sz="1200">
                <a:solidFill>
                  <a:srgbClr val="CBD5E1"/>
                </a:solidFill>
                <a:latin typeface="Lato"/>
                <a:ea typeface="Lato"/>
                <a:cs typeface="Lato"/>
                <a:sym typeface="Lato"/>
              </a:rPr>
              <a:t>: Number of completed and pending cases.</a:t>
            </a:r>
            <a:endParaRPr sz="1200">
              <a:solidFill>
                <a:srgbClr val="CBD5E1"/>
              </a:solidFill>
              <a:latin typeface="Lato"/>
              <a:ea typeface="Lato"/>
              <a:cs typeface="Lato"/>
            </a:endParaRPr>
          </a:p>
        </p:txBody>
      </p:sp>
      <p:sp>
        <p:nvSpPr>
          <p:cNvPr id="260" name="Google Shape;260;p19"/>
          <p:cNvSpPr txBox="1"/>
          <p:nvPr/>
        </p:nvSpPr>
        <p:spPr>
          <a:xfrm>
            <a:off x="1009650" y="4198231"/>
            <a:ext cx="47436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Upgrade to Pro</a:t>
            </a:r>
            <a:r>
              <a:rPr lang="en-US" sz="1200">
                <a:solidFill>
                  <a:srgbClr val="CBD5E1"/>
                </a:solidFill>
                <a:latin typeface="Lato"/>
                <a:ea typeface="Lato"/>
                <a:cs typeface="Lato"/>
                <a:sym typeface="Lato"/>
              </a:rPr>
              <a:t>: Simulation of Free to Pro upgrade (Monthly/Yearly).</a:t>
            </a:r>
            <a:endParaRPr sz="1200">
              <a:solidFill>
                <a:srgbClr val="CBD5E1"/>
              </a:solidFill>
              <a:latin typeface="Lato"/>
              <a:ea typeface="Lato"/>
              <a:cs typeface="Lato"/>
            </a:endParaRPr>
          </a:p>
        </p:txBody>
      </p:sp>
      <p:pic>
        <p:nvPicPr>
          <p:cNvPr id="261" name="Google Shape;261;p19" descr="image.png"/>
          <p:cNvPicPr preferRelativeResize="0"/>
          <p:nvPr/>
        </p:nvPicPr>
        <p:blipFill rotWithShape="1">
          <a:blip r:embed="rId7">
            <a:alphaModFix/>
          </a:blip>
          <a:srcRect/>
          <a:stretch/>
        </p:blipFill>
        <p:spPr>
          <a:xfrm>
            <a:off x="6438900" y="3214477"/>
            <a:ext cx="180975" cy="209550"/>
          </a:xfrm>
          <a:prstGeom prst="rect">
            <a:avLst/>
          </a:prstGeom>
          <a:noFill/>
          <a:ln>
            <a:noFill/>
          </a:ln>
        </p:spPr>
      </p:pic>
      <p:sp>
        <p:nvSpPr>
          <p:cNvPr id="262" name="Google Shape;262;p19"/>
          <p:cNvSpPr txBox="1"/>
          <p:nvPr/>
        </p:nvSpPr>
        <p:spPr>
          <a:xfrm>
            <a:off x="6677025" y="3619290"/>
            <a:ext cx="47436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Flexible Scheduling: </a:t>
            </a:r>
            <a:r>
              <a:rPr lang="en-US" sz="1200">
                <a:solidFill>
                  <a:srgbClr val="CBD5E1"/>
                </a:solidFill>
                <a:latin typeface="Lato"/>
                <a:ea typeface="Lato"/>
                <a:cs typeface="Lato"/>
                <a:sym typeface="Lato"/>
              </a:rPr>
              <a:t>Create for one or multiple days.</a:t>
            </a:r>
            <a:endParaRPr sz="1200">
              <a:solidFill>
                <a:srgbClr val="CBD5E1"/>
              </a:solidFill>
              <a:latin typeface="Lato"/>
              <a:ea typeface="Lato"/>
              <a:cs typeface="Lato"/>
            </a:endParaRPr>
          </a:p>
        </p:txBody>
      </p:sp>
      <p:sp>
        <p:nvSpPr>
          <p:cNvPr id="263" name="Google Shape;263;p19"/>
          <p:cNvSpPr txBox="1"/>
          <p:nvPr/>
        </p:nvSpPr>
        <p:spPr>
          <a:xfrm>
            <a:off x="6677025" y="3908760"/>
            <a:ext cx="47436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Limit: </a:t>
            </a:r>
            <a:r>
              <a:rPr lang="en-US" sz="1200">
                <a:solidFill>
                  <a:srgbClr val="CBD5E1"/>
                </a:solidFill>
                <a:latin typeface="Lato"/>
                <a:ea typeface="Lato"/>
                <a:cs typeface="Lato"/>
                <a:sym typeface="Lato"/>
              </a:rPr>
              <a:t>Maximum of 1 month + individual days.</a:t>
            </a:r>
            <a:endParaRPr sz="1200">
              <a:solidFill>
                <a:srgbClr val="CBD5E1"/>
              </a:solidFill>
              <a:latin typeface="Lato"/>
              <a:ea typeface="Lato"/>
              <a:cs typeface="Lato"/>
            </a:endParaRPr>
          </a:p>
        </p:txBody>
      </p:sp>
      <p:sp>
        <p:nvSpPr>
          <p:cNvPr id="264" name="Google Shape;264;p19"/>
          <p:cNvSpPr txBox="1"/>
          <p:nvPr/>
        </p:nvSpPr>
        <p:spPr>
          <a:xfrm>
            <a:off x="6677025" y="4198231"/>
            <a:ext cx="47436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1" i="0" u="none" strike="noStrike" cap="none">
                <a:solidFill>
                  <a:srgbClr val="F8FAFC"/>
                </a:solidFill>
                <a:latin typeface="Lato"/>
                <a:ea typeface="Lato"/>
                <a:cs typeface="Lato"/>
                <a:sym typeface="Lato"/>
              </a:rPr>
              <a:t>Edit/Delete Rules:</a:t>
            </a:r>
            <a:endParaRPr/>
          </a:p>
        </p:txBody>
      </p:sp>
      <p:sp>
        <p:nvSpPr>
          <p:cNvPr id="265" name="Google Shape;265;p19"/>
          <p:cNvSpPr txBox="1"/>
          <p:nvPr/>
        </p:nvSpPr>
        <p:spPr>
          <a:xfrm>
            <a:off x="762000" y="1715103"/>
            <a:ext cx="11401500" cy="438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50" b="1" i="0" u="none" strike="noStrike" cap="none">
                <a:solidFill>
                  <a:srgbClr val="F1F5F9"/>
                </a:solidFill>
                <a:latin typeface="Poppins"/>
                <a:ea typeface="Poppins"/>
                <a:cs typeface="Poppins"/>
                <a:sym typeface="Poppins"/>
              </a:rPr>
              <a:t>Financial &amp; Schedule Management</a:t>
            </a:r>
            <a:endParaRPr/>
          </a:p>
        </p:txBody>
      </p:sp>
      <p:sp>
        <p:nvSpPr>
          <p:cNvPr id="266" name="Google Shape;266;p19"/>
          <p:cNvSpPr/>
          <p:nvPr/>
        </p:nvSpPr>
        <p:spPr>
          <a:xfrm>
            <a:off x="571500" y="1715103"/>
            <a:ext cx="57300" cy="543000"/>
          </a:xfrm>
          <a:prstGeom prst="rect">
            <a:avLst/>
          </a:prstGeom>
          <a:solidFill>
            <a:srgbClr val="38BD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67" name="Google Shape;267;p19" descr="image.png"/>
          <p:cNvPicPr preferRelativeResize="0"/>
          <p:nvPr/>
        </p:nvPicPr>
        <p:blipFill rotWithShape="1">
          <a:blip r:embed="rId8">
            <a:alphaModFix/>
          </a:blip>
          <a:srcRect/>
          <a:stretch/>
        </p:blipFill>
        <p:spPr>
          <a:xfrm>
            <a:off x="771525" y="3619290"/>
            <a:ext cx="76200" cy="152400"/>
          </a:xfrm>
          <a:prstGeom prst="rect">
            <a:avLst/>
          </a:prstGeom>
          <a:noFill/>
          <a:ln>
            <a:noFill/>
          </a:ln>
        </p:spPr>
      </p:pic>
      <p:pic>
        <p:nvPicPr>
          <p:cNvPr id="268" name="Google Shape;268;p19" descr="image.png"/>
          <p:cNvPicPr preferRelativeResize="0"/>
          <p:nvPr/>
        </p:nvPicPr>
        <p:blipFill rotWithShape="1">
          <a:blip r:embed="rId8">
            <a:alphaModFix/>
          </a:blip>
          <a:srcRect/>
          <a:stretch/>
        </p:blipFill>
        <p:spPr>
          <a:xfrm>
            <a:off x="771525" y="3908760"/>
            <a:ext cx="76200" cy="152400"/>
          </a:xfrm>
          <a:prstGeom prst="rect">
            <a:avLst/>
          </a:prstGeom>
          <a:noFill/>
          <a:ln>
            <a:noFill/>
          </a:ln>
        </p:spPr>
      </p:pic>
      <p:pic>
        <p:nvPicPr>
          <p:cNvPr id="269" name="Google Shape;269;p19" descr="image.png"/>
          <p:cNvPicPr preferRelativeResize="0"/>
          <p:nvPr/>
        </p:nvPicPr>
        <p:blipFill rotWithShape="1">
          <a:blip r:embed="rId8">
            <a:alphaModFix/>
          </a:blip>
          <a:srcRect/>
          <a:stretch/>
        </p:blipFill>
        <p:spPr>
          <a:xfrm>
            <a:off x="771525" y="4198231"/>
            <a:ext cx="76200" cy="152400"/>
          </a:xfrm>
          <a:prstGeom prst="rect">
            <a:avLst/>
          </a:prstGeom>
          <a:noFill/>
          <a:ln>
            <a:noFill/>
          </a:ln>
        </p:spPr>
      </p:pic>
      <p:pic>
        <p:nvPicPr>
          <p:cNvPr id="270" name="Google Shape;270;p19" descr="image.png"/>
          <p:cNvPicPr preferRelativeResize="0"/>
          <p:nvPr/>
        </p:nvPicPr>
        <p:blipFill rotWithShape="1">
          <a:blip r:embed="rId8">
            <a:alphaModFix/>
          </a:blip>
          <a:srcRect/>
          <a:stretch/>
        </p:blipFill>
        <p:spPr>
          <a:xfrm>
            <a:off x="6438900" y="3619290"/>
            <a:ext cx="76200" cy="152400"/>
          </a:xfrm>
          <a:prstGeom prst="rect">
            <a:avLst/>
          </a:prstGeom>
          <a:noFill/>
          <a:ln>
            <a:noFill/>
          </a:ln>
        </p:spPr>
      </p:pic>
      <p:pic>
        <p:nvPicPr>
          <p:cNvPr id="271" name="Google Shape;271;p19" descr="image.png"/>
          <p:cNvPicPr preferRelativeResize="0"/>
          <p:nvPr/>
        </p:nvPicPr>
        <p:blipFill rotWithShape="1">
          <a:blip r:embed="rId8">
            <a:alphaModFix/>
          </a:blip>
          <a:srcRect/>
          <a:stretch/>
        </p:blipFill>
        <p:spPr>
          <a:xfrm>
            <a:off x="6438900" y="3908760"/>
            <a:ext cx="76200" cy="152400"/>
          </a:xfrm>
          <a:prstGeom prst="rect">
            <a:avLst/>
          </a:prstGeom>
          <a:noFill/>
          <a:ln>
            <a:noFill/>
          </a:ln>
        </p:spPr>
      </p:pic>
      <p:pic>
        <p:nvPicPr>
          <p:cNvPr id="272" name="Google Shape;272;p19" descr="image.png"/>
          <p:cNvPicPr preferRelativeResize="0"/>
          <p:nvPr/>
        </p:nvPicPr>
        <p:blipFill rotWithShape="1">
          <a:blip r:embed="rId8">
            <a:alphaModFix/>
          </a:blip>
          <a:srcRect/>
          <a:stretch/>
        </p:blipFill>
        <p:spPr>
          <a:xfrm>
            <a:off x="6438900" y="4198231"/>
            <a:ext cx="76200" cy="152400"/>
          </a:xfrm>
          <a:prstGeom prst="rect">
            <a:avLst/>
          </a:prstGeom>
          <a:noFill/>
          <a:ln>
            <a:noFill/>
          </a:ln>
        </p:spPr>
      </p:pic>
      <p:sp>
        <p:nvSpPr>
          <p:cNvPr id="273" name="Google Shape;273;p19"/>
          <p:cNvSpPr txBox="1"/>
          <p:nvPr/>
        </p:nvSpPr>
        <p:spPr>
          <a:xfrm>
            <a:off x="7486650" y="4411502"/>
            <a:ext cx="3933900" cy="258532"/>
          </a:xfrm>
          <a:prstGeom prst="rect">
            <a:avLst/>
          </a:prstGeom>
          <a:noFill/>
          <a:ln>
            <a:noFill/>
          </a:ln>
        </p:spPr>
        <p:txBody>
          <a:bodyPr spcFirstLastPara="1" wrap="square" lIns="0" tIns="0" rIns="0" bIns="0" anchor="t" anchorCtr="0">
            <a:spAutoFit/>
          </a:bodyPr>
          <a:lstStyle/>
          <a:p>
            <a:pPr marL="0" marR="0" lvl="0" indent="0" algn="l" rtl="0">
              <a:lnSpc>
                <a:spcPct val="139916"/>
              </a:lnSpc>
              <a:spcBef>
                <a:spcPts val="0"/>
              </a:spcBef>
              <a:spcAft>
                <a:spcPts val="0"/>
              </a:spcAft>
              <a:buNone/>
            </a:pPr>
            <a:r>
              <a:rPr lang="en-US" sz="1200" b="0" i="0" u="none" strike="noStrike" cap="none">
                <a:solidFill>
                  <a:srgbClr val="CBD5E1"/>
                </a:solidFill>
                <a:latin typeface="Lato"/>
                <a:ea typeface="Lato"/>
                <a:cs typeface="Lato"/>
                <a:sym typeface="Lato"/>
              </a:rPr>
              <a:t>Can be edited/deleted if no client has booked yet.</a:t>
            </a:r>
            <a:endParaRPr/>
          </a:p>
        </p:txBody>
      </p:sp>
      <p:sp>
        <p:nvSpPr>
          <p:cNvPr id="274" name="Google Shape;274;p19"/>
          <p:cNvSpPr txBox="1"/>
          <p:nvPr/>
        </p:nvSpPr>
        <p:spPr>
          <a:xfrm>
            <a:off x="7486650" y="4700972"/>
            <a:ext cx="3933900" cy="258532"/>
          </a:xfrm>
          <a:prstGeom prst="rect">
            <a:avLst/>
          </a:prstGeom>
          <a:noFill/>
          <a:ln>
            <a:noFill/>
          </a:ln>
        </p:spPr>
        <p:txBody>
          <a:bodyPr spcFirstLastPara="1" wrap="square" lIns="0" tIns="0" rIns="0" bIns="0" anchor="t" anchorCtr="0">
            <a:spAutoFit/>
          </a:bodyPr>
          <a:lstStyle/>
          <a:p>
            <a:pPr>
              <a:lnSpc>
                <a:spcPct val="139916"/>
              </a:lnSpc>
            </a:pPr>
            <a:r>
              <a:rPr lang="en-US" sz="1200">
                <a:solidFill>
                  <a:srgbClr val="CBD5E1"/>
                </a:solidFill>
                <a:latin typeface="Lato"/>
                <a:ea typeface="Lato"/>
                <a:cs typeface="Lato"/>
                <a:sym typeface="Lato"/>
              </a:rPr>
              <a:t>Completely blocked if the schedule is already booked.</a:t>
            </a:r>
            <a:endParaRPr sz="1200">
              <a:solidFill>
                <a:srgbClr val="CBD5E1"/>
              </a:solidFill>
              <a:latin typeface="Lato"/>
              <a:ea typeface="Lato"/>
              <a:cs typeface="Lato"/>
            </a:endParaRPr>
          </a:p>
        </p:txBody>
      </p:sp>
      <p:pic>
        <p:nvPicPr>
          <p:cNvPr id="275" name="Google Shape;275;p19" descr="image.png"/>
          <p:cNvPicPr preferRelativeResize="0"/>
          <p:nvPr/>
        </p:nvPicPr>
        <p:blipFill rotWithShape="1">
          <a:blip r:embed="rId8">
            <a:alphaModFix/>
          </a:blip>
          <a:srcRect/>
          <a:stretch/>
        </p:blipFill>
        <p:spPr>
          <a:xfrm>
            <a:off x="7248525" y="4411502"/>
            <a:ext cx="76200" cy="152400"/>
          </a:xfrm>
          <a:prstGeom prst="rect">
            <a:avLst/>
          </a:prstGeom>
          <a:noFill/>
          <a:ln>
            <a:noFill/>
          </a:ln>
        </p:spPr>
      </p:pic>
      <p:pic>
        <p:nvPicPr>
          <p:cNvPr id="276" name="Google Shape;276;p19" descr="image.png"/>
          <p:cNvPicPr preferRelativeResize="0"/>
          <p:nvPr/>
        </p:nvPicPr>
        <p:blipFill rotWithShape="1">
          <a:blip r:embed="rId8">
            <a:alphaModFix/>
          </a:blip>
          <a:srcRect/>
          <a:stretch/>
        </p:blipFill>
        <p:spPr>
          <a:xfrm>
            <a:off x="7248525" y="4700972"/>
            <a:ext cx="76200" cy="152400"/>
          </a:xfrm>
          <a:prstGeom prst="rect">
            <a:avLst/>
          </a:prstGeom>
          <a:noFill/>
          <a:ln>
            <a:noFill/>
          </a:ln>
        </p:spPr>
      </p:pic>
      <p:sp>
        <p:nvSpPr>
          <p:cNvPr id="2" name="Rectangle: Rounded Corners 1">
            <a:extLst>
              <a:ext uri="{FF2B5EF4-FFF2-40B4-BE49-F238E27FC236}">
                <a16:creationId xmlns:a16="http://schemas.microsoft.com/office/drawing/2014/main" id="{F84E0FCA-7984-007D-4333-922F99104F6D}"/>
              </a:ext>
            </a:extLst>
          </p:cNvPr>
          <p:cNvSpPr/>
          <p:nvPr/>
        </p:nvSpPr>
        <p:spPr>
          <a:xfrm>
            <a:off x="1581150" y="607654"/>
            <a:ext cx="8959175" cy="569571"/>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Lawyer Role (Lawyer)</a:t>
            </a:r>
            <a:endParaRPr lang="en-001" sz="160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289</TotalTime>
  <Words>958</Words>
  <Application>Microsoft Office PowerPoint</Application>
  <PresentationFormat>Widescreen</PresentationFormat>
  <Paragraphs>159</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Aptos</vt:lpstr>
      <vt:lpstr>Arial</vt:lpstr>
      <vt:lpstr>Poppins</vt:lpstr>
      <vt:lpstr>Poppins SemiBold</vt:lpstr>
      <vt:lpstr>Lao UI</vt:lpstr>
      <vt:lpstr>Lato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Long Nguyen</dc:creator>
  <cp:lastModifiedBy>Long Nguyen</cp:lastModifiedBy>
  <cp:revision>18</cp:revision>
  <dcterms:modified xsi:type="dcterms:W3CDTF">2026-01-28T18:23:09Z</dcterms:modified>
</cp:coreProperties>
</file>